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867" r:id="rId1"/>
  </p:sldMasterIdLst>
  <p:notesMasterIdLst>
    <p:notesMasterId r:id="rId21"/>
  </p:notesMasterIdLst>
  <p:handoutMasterIdLst>
    <p:handoutMasterId r:id="rId22"/>
  </p:handoutMasterIdLst>
  <p:sldIdLst>
    <p:sldId id="773" r:id="rId2"/>
    <p:sldId id="805" r:id="rId3"/>
    <p:sldId id="806" r:id="rId4"/>
    <p:sldId id="808" r:id="rId5"/>
    <p:sldId id="809" r:id="rId6"/>
    <p:sldId id="810" r:id="rId7"/>
    <p:sldId id="811" r:id="rId8"/>
    <p:sldId id="801" r:id="rId9"/>
    <p:sldId id="792" r:id="rId10"/>
    <p:sldId id="802" r:id="rId11"/>
    <p:sldId id="803" r:id="rId12"/>
    <p:sldId id="814" r:id="rId13"/>
    <p:sldId id="815" r:id="rId14"/>
    <p:sldId id="816" r:id="rId15"/>
    <p:sldId id="817" r:id="rId16"/>
    <p:sldId id="818" r:id="rId17"/>
    <p:sldId id="819" r:id="rId18"/>
    <p:sldId id="820" r:id="rId19"/>
    <p:sldId id="821" r:id="rId20"/>
  </p:sldIdLst>
  <p:sldSz cx="9144000" cy="6858000" type="screen4x3"/>
  <p:notesSz cx="6805613" cy="99393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900"/>
    <a:srgbClr val="8E0000"/>
    <a:srgbClr val="FF3300"/>
    <a:srgbClr val="CCFFCC"/>
    <a:srgbClr val="FF99FF"/>
    <a:srgbClr val="000000"/>
    <a:srgbClr val="FFCC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09" autoAdjust="0"/>
    <p:restoredTop sz="91507" autoAdjust="0"/>
  </p:normalViewPr>
  <p:slideViewPr>
    <p:cSldViewPr snapToGrid="0" showGuides="1">
      <p:cViewPr varScale="1">
        <p:scale>
          <a:sx n="132" d="100"/>
          <a:sy n="132" d="100"/>
        </p:scale>
        <p:origin x="136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howGuides="1">
      <p:cViewPr varScale="1">
        <p:scale>
          <a:sx n="60" d="100"/>
          <a:sy n="60" d="100"/>
        </p:scale>
        <p:origin x="-1146" y="-84"/>
      </p:cViewPr>
      <p:guideLst>
        <p:guide orient="horz" pos="3133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TVRNOVS03\WORK\EXCHANGE\&#1052;&#1041;&#1054;\2017\&#1052;&#1041;&#1054;%20&#1084;&#1077;&#1090;&#1086;&#1076;&#1080;&#1082;&#1072;\&#1056;&#1072;&#1089;&#1095;&#1077;&#1090;&#1099;%20&#1076;&#1083;&#1103;%20&#1073;&#1102;&#1076;&#1078;&#1077;&#1090;&#1072;\4_&#1044;&#1086;&#1090;&#1072;&#1094;&#1080;&#1080;%20&#1085;&#1072;%20&#1089;&#1073;&#1072;&#1083;&#1072;&#1085;&#1089;&#1080;&#1088;&#1086;&#1074;&#1072;&#1085;&#1085;&#1086;&#1089;&#1090;&#1100;%20(1%20&#1080;%202%20&#1095;.)\&#1044;&#1086;&#1090;&#1072;&#1094;&#1080;&#1103;%20&#1085;&#1072;%20&#1089;&#1073;&#1072;&#1083;&#1072;&#1085;&#1089;&#1080;&#1088;&#1086;&#1074;&#1072;&#1085;&#1085;&#1086;&#1089;&#1090;&#1100;_2018%20&#1089;&#1090;&#1080;&#1084;&#1091;&#1083;&#1080;&#1088;&#1086;&#1074;&#1072;&#1085;&#1080;&#1077;%20&#1079;&#1072;%20&#1101;&#1082;&#1086;&#1085;&#1086;&#1084;&#1080;&#1082;&#1091;_5_&#1089;&#1077;&#1083;&#1080;&#1078;&#1072;&#1088;&#1072;&#1074;&#1086;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диграммы!$E$3</c:f>
              <c:strCache>
                <c:ptCount val="1"/>
                <c:pt idx="0">
                  <c:v>Налоговые доходы по нормативам БК и единым нормативам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диграммы!$B$7:$B$49</c:f>
              <c:strCache>
                <c:ptCount val="43"/>
                <c:pt idx="0">
                  <c:v>г. Тверь</c:v>
                </c:pt>
                <c:pt idx="1">
                  <c:v>г. Кимры</c:v>
                </c:pt>
                <c:pt idx="2">
                  <c:v>г. Вышний Волочек</c:v>
                </c:pt>
                <c:pt idx="3">
                  <c:v>г. Ржев</c:v>
                </c:pt>
                <c:pt idx="4">
                  <c:v>г. Осташков</c:v>
                </c:pt>
                <c:pt idx="5">
                  <c:v>г. Торжок</c:v>
                </c:pt>
                <c:pt idx="6">
                  <c:v>г. Удомля</c:v>
                </c:pt>
                <c:pt idx="7">
                  <c:v>Бежецкий</c:v>
                </c:pt>
                <c:pt idx="8">
                  <c:v>Конаковский</c:v>
                </c:pt>
                <c:pt idx="9">
                  <c:v>Бологовский</c:v>
                </c:pt>
                <c:pt idx="10">
                  <c:v>Калининский</c:v>
                </c:pt>
                <c:pt idx="11">
                  <c:v>Вышневолоцкий</c:v>
                </c:pt>
                <c:pt idx="12">
                  <c:v>Торжокский</c:v>
                </c:pt>
                <c:pt idx="13">
                  <c:v>Старицкий</c:v>
                </c:pt>
                <c:pt idx="14">
                  <c:v>Лихославльский</c:v>
                </c:pt>
                <c:pt idx="15">
                  <c:v>Кашинский</c:v>
                </c:pt>
                <c:pt idx="16">
                  <c:v>Нелидовский</c:v>
                </c:pt>
                <c:pt idx="17">
                  <c:v>Калязинский</c:v>
                </c:pt>
                <c:pt idx="18">
                  <c:v>Спировский</c:v>
                </c:pt>
                <c:pt idx="19">
                  <c:v>Рамешковский</c:v>
                </c:pt>
                <c:pt idx="20">
                  <c:v>Оленинский</c:v>
                </c:pt>
                <c:pt idx="21">
                  <c:v>Краснохолмский</c:v>
                </c:pt>
                <c:pt idx="22">
                  <c:v>Максатихинский</c:v>
                </c:pt>
                <c:pt idx="23">
                  <c:v>Кимрский</c:v>
                </c:pt>
                <c:pt idx="24">
                  <c:v>Западнодвинский</c:v>
                </c:pt>
                <c:pt idx="25">
                  <c:v>Весьегонский</c:v>
                </c:pt>
                <c:pt idx="26">
                  <c:v>Кувшиновский</c:v>
                </c:pt>
                <c:pt idx="27">
                  <c:v>Андреапольский</c:v>
                </c:pt>
                <c:pt idx="28">
                  <c:v>Зубцовский</c:v>
                </c:pt>
                <c:pt idx="29">
                  <c:v>Селижаровский</c:v>
                </c:pt>
                <c:pt idx="30">
                  <c:v>Ржевский</c:v>
                </c:pt>
                <c:pt idx="31">
                  <c:v>Торопецкий</c:v>
                </c:pt>
                <c:pt idx="32">
                  <c:v>Молоковский</c:v>
                </c:pt>
                <c:pt idx="33">
                  <c:v>Фировский</c:v>
                </c:pt>
                <c:pt idx="34">
                  <c:v>Сандовский</c:v>
                </c:pt>
                <c:pt idx="35">
                  <c:v>Жарковский</c:v>
                </c:pt>
                <c:pt idx="36">
                  <c:v>Пеновский</c:v>
                </c:pt>
                <c:pt idx="37">
                  <c:v>Бельский</c:v>
                </c:pt>
                <c:pt idx="38">
                  <c:v>Сонковский</c:v>
                </c:pt>
                <c:pt idx="39">
                  <c:v>Лесной</c:v>
                </c:pt>
                <c:pt idx="40">
                  <c:v>Кесовогорский</c:v>
                </c:pt>
                <c:pt idx="41">
                  <c:v>ЗАТО Озерный</c:v>
                </c:pt>
                <c:pt idx="42">
                  <c:v>ЗАТО Солнечный</c:v>
                </c:pt>
              </c:strCache>
            </c:strRef>
          </c:cat>
          <c:val>
            <c:numRef>
              <c:f>диграммы!$E$7:$E$49</c:f>
              <c:numCache>
                <c:formatCode>#\ ##0.0_ ;[Red]\-#\ ##0.0\ </c:formatCode>
                <c:ptCount val="43"/>
                <c:pt idx="0">
                  <c:v>5477.9254522692745</c:v>
                </c:pt>
                <c:pt idx="1">
                  <c:v>3311.8725404360057</c:v>
                </c:pt>
                <c:pt idx="2">
                  <c:v>3601.0590379619543</c:v>
                </c:pt>
                <c:pt idx="3">
                  <c:v>4003.268301785834</c:v>
                </c:pt>
                <c:pt idx="4">
                  <c:v>4161.3258161316726</c:v>
                </c:pt>
                <c:pt idx="5">
                  <c:v>4335.3924529121678</c:v>
                </c:pt>
                <c:pt idx="6">
                  <c:v>4869.6516757789686</c:v>
                </c:pt>
                <c:pt idx="7">
                  <c:v>3366.0100441831569</c:v>
                </c:pt>
                <c:pt idx="8">
                  <c:v>4609.0855639046813</c:v>
                </c:pt>
                <c:pt idx="9">
                  <c:v>4609.7713331221394</c:v>
                </c:pt>
                <c:pt idx="10">
                  <c:v>5865.7563156637734</c:v>
                </c:pt>
                <c:pt idx="11">
                  <c:v>1142.9933944172171</c:v>
                </c:pt>
                <c:pt idx="12">
                  <c:v>1977.008505999004</c:v>
                </c:pt>
                <c:pt idx="13">
                  <c:v>2048.234100723163</c:v>
                </c:pt>
                <c:pt idx="14">
                  <c:v>2236.1968911917097</c:v>
                </c:pt>
                <c:pt idx="15">
                  <c:v>2462.4628706445819</c:v>
                </c:pt>
                <c:pt idx="16">
                  <c:v>2739.4631796283556</c:v>
                </c:pt>
                <c:pt idx="17">
                  <c:v>2702.9871155649898</c:v>
                </c:pt>
                <c:pt idx="18">
                  <c:v>1389.1238536194464</c:v>
                </c:pt>
                <c:pt idx="19">
                  <c:v>1446.2967999483903</c:v>
                </c:pt>
                <c:pt idx="20">
                  <c:v>1559.1866456746234</c:v>
                </c:pt>
                <c:pt idx="21">
                  <c:v>1742.3746766801464</c:v>
                </c:pt>
                <c:pt idx="22">
                  <c:v>2073.0956533404888</c:v>
                </c:pt>
                <c:pt idx="23">
                  <c:v>2139.9666079692593</c:v>
                </c:pt>
                <c:pt idx="24">
                  <c:v>2127.976710334789</c:v>
                </c:pt>
                <c:pt idx="25">
                  <c:v>2229.7765693649262</c:v>
                </c:pt>
                <c:pt idx="26">
                  <c:v>2301.9447779111647</c:v>
                </c:pt>
                <c:pt idx="27">
                  <c:v>2490.010789426362</c:v>
                </c:pt>
                <c:pt idx="28">
                  <c:v>2753.526579922876</c:v>
                </c:pt>
                <c:pt idx="29">
                  <c:v>2901.0049337943829</c:v>
                </c:pt>
                <c:pt idx="30">
                  <c:v>3387.1557789291887</c:v>
                </c:pt>
                <c:pt idx="31">
                  <c:v>3954.5772335374777</c:v>
                </c:pt>
                <c:pt idx="32">
                  <c:v>1790.3799612778314</c:v>
                </c:pt>
                <c:pt idx="33">
                  <c:v>1901.3358872960951</c:v>
                </c:pt>
                <c:pt idx="34">
                  <c:v>2094.624080387583</c:v>
                </c:pt>
                <c:pt idx="35">
                  <c:v>2135.1946975973487</c:v>
                </c:pt>
                <c:pt idx="36">
                  <c:v>2314.9550139047933</c:v>
                </c:pt>
                <c:pt idx="37">
                  <c:v>2296.4857505899436</c:v>
                </c:pt>
                <c:pt idx="38">
                  <c:v>2982.4582318733901</c:v>
                </c:pt>
                <c:pt idx="39">
                  <c:v>3331.4194780394655</c:v>
                </c:pt>
                <c:pt idx="40">
                  <c:v>3657.7398528428093</c:v>
                </c:pt>
                <c:pt idx="41">
                  <c:v>2511.4543053852681</c:v>
                </c:pt>
                <c:pt idx="42">
                  <c:v>6846.1121583411868</c:v>
                </c:pt>
              </c:numCache>
            </c:numRef>
          </c:val>
        </c:ser>
        <c:ser>
          <c:idx val="1"/>
          <c:order val="1"/>
          <c:tx>
            <c:strRef>
              <c:f>диграммы!$G$3</c:f>
              <c:strCache>
                <c:ptCount val="1"/>
                <c:pt idx="0">
                  <c:v>Дотации на выравнивание с учетом доп. нормативов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диграммы!$B$7:$B$49</c:f>
              <c:strCache>
                <c:ptCount val="43"/>
                <c:pt idx="0">
                  <c:v>г. Тверь</c:v>
                </c:pt>
                <c:pt idx="1">
                  <c:v>г. Кимры</c:v>
                </c:pt>
                <c:pt idx="2">
                  <c:v>г. Вышний Волочек</c:v>
                </c:pt>
                <c:pt idx="3">
                  <c:v>г. Ржев</c:v>
                </c:pt>
                <c:pt idx="4">
                  <c:v>г. Осташков</c:v>
                </c:pt>
                <c:pt idx="5">
                  <c:v>г. Торжок</c:v>
                </c:pt>
                <c:pt idx="6">
                  <c:v>г. Удомля</c:v>
                </c:pt>
                <c:pt idx="7">
                  <c:v>Бежецкий</c:v>
                </c:pt>
                <c:pt idx="8">
                  <c:v>Конаковский</c:v>
                </c:pt>
                <c:pt idx="9">
                  <c:v>Бологовский</c:v>
                </c:pt>
                <c:pt idx="10">
                  <c:v>Калининский</c:v>
                </c:pt>
                <c:pt idx="11">
                  <c:v>Вышневолоцкий</c:v>
                </c:pt>
                <c:pt idx="12">
                  <c:v>Торжокский</c:v>
                </c:pt>
                <c:pt idx="13">
                  <c:v>Старицкий</c:v>
                </c:pt>
                <c:pt idx="14">
                  <c:v>Лихославльский</c:v>
                </c:pt>
                <c:pt idx="15">
                  <c:v>Кашинский</c:v>
                </c:pt>
                <c:pt idx="16">
                  <c:v>Нелидовский</c:v>
                </c:pt>
                <c:pt idx="17">
                  <c:v>Калязинский</c:v>
                </c:pt>
                <c:pt idx="18">
                  <c:v>Спировский</c:v>
                </c:pt>
                <c:pt idx="19">
                  <c:v>Рамешковский</c:v>
                </c:pt>
                <c:pt idx="20">
                  <c:v>Оленинский</c:v>
                </c:pt>
                <c:pt idx="21">
                  <c:v>Краснохолмский</c:v>
                </c:pt>
                <c:pt idx="22">
                  <c:v>Максатихинский</c:v>
                </c:pt>
                <c:pt idx="23">
                  <c:v>Кимрский</c:v>
                </c:pt>
                <c:pt idx="24">
                  <c:v>Западнодвинский</c:v>
                </c:pt>
                <c:pt idx="25">
                  <c:v>Весьегонский</c:v>
                </c:pt>
                <c:pt idx="26">
                  <c:v>Кувшиновский</c:v>
                </c:pt>
                <c:pt idx="27">
                  <c:v>Андреапольский</c:v>
                </c:pt>
                <c:pt idx="28">
                  <c:v>Зубцовский</c:v>
                </c:pt>
                <c:pt idx="29">
                  <c:v>Селижаровский</c:v>
                </c:pt>
                <c:pt idx="30">
                  <c:v>Ржевский</c:v>
                </c:pt>
                <c:pt idx="31">
                  <c:v>Торопецкий</c:v>
                </c:pt>
                <c:pt idx="32">
                  <c:v>Молоковский</c:v>
                </c:pt>
                <c:pt idx="33">
                  <c:v>Фировский</c:v>
                </c:pt>
                <c:pt idx="34">
                  <c:v>Сандовский</c:v>
                </c:pt>
                <c:pt idx="35">
                  <c:v>Жарковский</c:v>
                </c:pt>
                <c:pt idx="36">
                  <c:v>Пеновский</c:v>
                </c:pt>
                <c:pt idx="37">
                  <c:v>Бельский</c:v>
                </c:pt>
                <c:pt idx="38">
                  <c:v>Сонковский</c:v>
                </c:pt>
                <c:pt idx="39">
                  <c:v>Лесной</c:v>
                </c:pt>
                <c:pt idx="40">
                  <c:v>Кесовогорский</c:v>
                </c:pt>
                <c:pt idx="41">
                  <c:v>ЗАТО Озерный</c:v>
                </c:pt>
                <c:pt idx="42">
                  <c:v>ЗАТО Солнечный</c:v>
                </c:pt>
              </c:strCache>
            </c:strRef>
          </c:cat>
          <c:val>
            <c:numRef>
              <c:f>диграммы!$G$7:$G$49</c:f>
              <c:numCache>
                <c:formatCode>#\ ##0.0_ ;[Red]\-#\ ##0.0\ </c:formatCode>
                <c:ptCount val="43"/>
                <c:pt idx="0">
                  <c:v>0</c:v>
                </c:pt>
                <c:pt idx="1">
                  <c:v>3096.475035161744</c:v>
                </c:pt>
                <c:pt idx="2">
                  <c:v>2807.2990865666638</c:v>
                </c:pt>
                <c:pt idx="3">
                  <c:v>2405.0899605377567</c:v>
                </c:pt>
                <c:pt idx="4">
                  <c:v>2247.0219150677458</c:v>
                </c:pt>
                <c:pt idx="5">
                  <c:v>2072.9508374790903</c:v>
                </c:pt>
                <c:pt idx="6">
                  <c:v>1538.6963214607995</c:v>
                </c:pt>
                <c:pt idx="7">
                  <c:v>2464.4686202612197</c:v>
                </c:pt>
                <c:pt idx="8">
                  <c:v>1221.3983307124711</c:v>
                </c:pt>
                <c:pt idx="9">
                  <c:v>1220.7182559110677</c:v>
                </c:pt>
                <c:pt idx="10">
                  <c:v>0</c:v>
                </c:pt>
                <c:pt idx="11">
                  <c:v>5445.3015128915404</c:v>
                </c:pt>
                <c:pt idx="12">
                  <c:v>4611.3098202562596</c:v>
                </c:pt>
                <c:pt idx="13">
                  <c:v>4540.0770796345214</c:v>
                </c:pt>
                <c:pt idx="14">
                  <c:v>4352.1095484826055</c:v>
                </c:pt>
                <c:pt idx="15">
                  <c:v>4125.843145080823</c:v>
                </c:pt>
                <c:pt idx="16">
                  <c:v>3848.856771430756</c:v>
                </c:pt>
                <c:pt idx="17">
                  <c:v>3885.3235918447945</c:v>
                </c:pt>
                <c:pt idx="18">
                  <c:v>7243.4333541091619</c:v>
                </c:pt>
                <c:pt idx="19">
                  <c:v>7186.2460486420232</c:v>
                </c:pt>
                <c:pt idx="20">
                  <c:v>7073.3875063484002</c:v>
                </c:pt>
                <c:pt idx="21">
                  <c:v>6890.1405738494132</c:v>
                </c:pt>
                <c:pt idx="22">
                  <c:v>6559.4311778910651</c:v>
                </c:pt>
                <c:pt idx="23">
                  <c:v>6492.6071339069422</c:v>
                </c:pt>
                <c:pt idx="24">
                  <c:v>6504.5851528384273</c:v>
                </c:pt>
                <c:pt idx="25">
                  <c:v>6402.8010217563642</c:v>
                </c:pt>
                <c:pt idx="26">
                  <c:v>6330.5557517124498</c:v>
                </c:pt>
                <c:pt idx="27">
                  <c:v>6142.5103398669307</c:v>
                </c:pt>
                <c:pt idx="28">
                  <c:v>5879.0272421943027</c:v>
                </c:pt>
                <c:pt idx="29">
                  <c:v>5825.756936830564</c:v>
                </c:pt>
                <c:pt idx="30">
                  <c:v>5245.3367875647673</c:v>
                </c:pt>
                <c:pt idx="31">
                  <c:v>4677.957834263726</c:v>
                </c:pt>
                <c:pt idx="32">
                  <c:v>10416.989351403679</c:v>
                </c:pt>
                <c:pt idx="33">
                  <c:v>10306.10479485912</c:v>
                </c:pt>
                <c:pt idx="34">
                  <c:v>10112.86560200969</c:v>
                </c:pt>
                <c:pt idx="35">
                  <c:v>10072.286661143331</c:v>
                </c:pt>
                <c:pt idx="36">
                  <c:v>9892.5241289056121</c:v>
                </c:pt>
                <c:pt idx="37">
                  <c:v>9910.8731167180977</c:v>
                </c:pt>
                <c:pt idx="38">
                  <c:v>9225.0030671083314</c:v>
                </c:pt>
                <c:pt idx="39">
                  <c:v>8876.0874177806072</c:v>
                </c:pt>
                <c:pt idx="40">
                  <c:v>8549.6526884486757</c:v>
                </c:pt>
                <c:pt idx="41">
                  <c:v>2764.5949259643498</c:v>
                </c:pt>
                <c:pt idx="4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0065280"/>
        <c:axId val="141630784"/>
      </c:barChart>
      <c:catAx>
        <c:axId val="10006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1630784"/>
        <c:crosses val="autoZero"/>
        <c:auto val="1"/>
        <c:lblAlgn val="ctr"/>
        <c:lblOffset val="100"/>
        <c:noMultiLvlLbl val="0"/>
      </c:catAx>
      <c:valAx>
        <c:axId val="141630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_ ;[Red]\-#\ ##0.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0065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0.08862</cdr:x>
      <cdr:y>0.32953</cdr:y>
    </cdr:from>
    <cdr:to>
      <cdr:x>0.21201</cdr:x>
      <cdr:y>0.38099</cdr:y>
    </cdr:to>
    <cdr:sp macro="" textlink="">
      <cdr:nvSpPr>
        <cdr:cNvPr id="2" name="Правая фигурная скобка 1"/>
        <cdr:cNvSpPr/>
      </cdr:nvSpPr>
      <cdr:spPr>
        <a:xfrm xmlns:a="http://schemas.openxmlformats.org/drawingml/2006/main" rot="16200000">
          <a:off x="1192114" y="1515113"/>
          <a:ext cx="299240" cy="1101408"/>
        </a:xfrm>
        <a:prstGeom xmlns:a="http://schemas.openxmlformats.org/drawingml/2006/main" prst="rightBrac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0.10569</cdr:x>
      <cdr:y>0.29685</cdr:y>
    </cdr:from>
    <cdr:to>
      <cdr:x>0.20058</cdr:x>
      <cdr:y>0.3327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43427" y="1726198"/>
          <a:ext cx="847023" cy="2084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chemeClr val="accent2">
                  <a:lumMod val="75000"/>
                </a:schemeClr>
              </a:solidFill>
            </a:rPr>
            <a:t>Группа 1</a:t>
          </a:r>
        </a:p>
      </cdr:txBody>
    </cdr:sp>
  </cdr:relSizeAnchor>
  <cdr:relSizeAnchor xmlns:cdr="http://schemas.openxmlformats.org/drawingml/2006/chartDrawing">
    <cdr:from>
      <cdr:x>0.21472</cdr:x>
      <cdr:y>0.3405</cdr:y>
    </cdr:from>
    <cdr:to>
      <cdr:x>0.2989</cdr:x>
      <cdr:y>0.39197</cdr:y>
    </cdr:to>
    <cdr:sp macro="" textlink="">
      <cdr:nvSpPr>
        <cdr:cNvPr id="4" name="Правая фигурная скобка 3"/>
        <cdr:cNvSpPr/>
      </cdr:nvSpPr>
      <cdr:spPr>
        <a:xfrm xmlns:a="http://schemas.openxmlformats.org/drawingml/2006/main" rot="16200000">
          <a:off x="2142746" y="1753942"/>
          <a:ext cx="299299" cy="751415"/>
        </a:xfrm>
        <a:prstGeom xmlns:a="http://schemas.openxmlformats.org/drawingml/2006/main" prst="rightBrac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0.21684</cdr:x>
      <cdr:y>0.29603</cdr:y>
    </cdr:from>
    <cdr:to>
      <cdr:x>0.3</cdr:x>
      <cdr:y>0.33189</cdr:y>
    </cdr:to>
    <cdr:sp macro="" textlink="">
      <cdr:nvSpPr>
        <cdr:cNvPr id="5" name="TextBox 2"/>
        <cdr:cNvSpPr txBox="1"/>
      </cdr:nvSpPr>
      <cdr:spPr>
        <a:xfrm xmlns:a="http://schemas.openxmlformats.org/drawingml/2006/main">
          <a:off x="1935532" y="1721406"/>
          <a:ext cx="742353" cy="2085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chemeClr val="accent2">
                  <a:lumMod val="75000"/>
                </a:schemeClr>
              </a:solidFill>
            </a:rPr>
            <a:t>Группа 2</a:t>
          </a:r>
        </a:p>
      </cdr:txBody>
    </cdr:sp>
  </cdr:relSizeAnchor>
  <cdr:relSizeAnchor xmlns:cdr="http://schemas.openxmlformats.org/drawingml/2006/chartDrawing">
    <cdr:from>
      <cdr:x>0.30894</cdr:x>
      <cdr:y>0.30153</cdr:y>
    </cdr:from>
    <cdr:to>
      <cdr:x>0.44784</cdr:x>
      <cdr:y>0.353</cdr:y>
    </cdr:to>
    <cdr:sp macro="" textlink="">
      <cdr:nvSpPr>
        <cdr:cNvPr id="6" name="Правая фигурная скобка 5"/>
        <cdr:cNvSpPr/>
      </cdr:nvSpPr>
      <cdr:spPr>
        <a:xfrm xmlns:a="http://schemas.openxmlformats.org/drawingml/2006/main" rot="16200000">
          <a:off x="3227986" y="1283115"/>
          <a:ext cx="299299" cy="1239843"/>
        </a:xfrm>
        <a:prstGeom xmlns:a="http://schemas.openxmlformats.org/drawingml/2006/main" prst="rightBrac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0.33844</cdr:x>
      <cdr:y>0.24611</cdr:y>
    </cdr:from>
    <cdr:to>
      <cdr:x>0.42276</cdr:x>
      <cdr:y>0.28197</cdr:y>
    </cdr:to>
    <cdr:sp macro="" textlink="">
      <cdr:nvSpPr>
        <cdr:cNvPr id="7" name="TextBox 2"/>
        <cdr:cNvSpPr txBox="1"/>
      </cdr:nvSpPr>
      <cdr:spPr>
        <a:xfrm xmlns:a="http://schemas.openxmlformats.org/drawingml/2006/main">
          <a:off x="3021031" y="1431121"/>
          <a:ext cx="752683" cy="2085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chemeClr val="accent2">
                  <a:lumMod val="75000"/>
                </a:schemeClr>
              </a:solidFill>
            </a:rPr>
            <a:t>Группа 3</a:t>
          </a:r>
        </a:p>
      </cdr:txBody>
    </cdr:sp>
  </cdr:relSizeAnchor>
  <cdr:relSizeAnchor xmlns:cdr="http://schemas.openxmlformats.org/drawingml/2006/chartDrawing">
    <cdr:from>
      <cdr:x>0.45366</cdr:x>
      <cdr:y>0.18494</cdr:y>
    </cdr:from>
    <cdr:to>
      <cdr:x>0.74649</cdr:x>
      <cdr:y>0.2364</cdr:y>
    </cdr:to>
    <cdr:sp macro="" textlink="">
      <cdr:nvSpPr>
        <cdr:cNvPr id="8" name="Правая фигурная скобка 7"/>
        <cdr:cNvSpPr/>
      </cdr:nvSpPr>
      <cdr:spPr>
        <a:xfrm xmlns:a="http://schemas.openxmlformats.org/drawingml/2006/main" rot="16200000">
          <a:off x="5206831" y="-81896"/>
          <a:ext cx="299241" cy="2613934"/>
        </a:xfrm>
        <a:prstGeom xmlns:a="http://schemas.openxmlformats.org/drawingml/2006/main" prst="rightBrac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0.56358</cdr:x>
      <cdr:y>0.14733</cdr:y>
    </cdr:from>
    <cdr:to>
      <cdr:x>0.64472</cdr:x>
      <cdr:y>0.18318</cdr:y>
    </cdr:to>
    <cdr:sp macro="" textlink="">
      <cdr:nvSpPr>
        <cdr:cNvPr id="9" name="TextBox 2"/>
        <cdr:cNvSpPr txBox="1"/>
      </cdr:nvSpPr>
      <cdr:spPr>
        <a:xfrm xmlns:a="http://schemas.openxmlformats.org/drawingml/2006/main">
          <a:off x="5030640" y="856726"/>
          <a:ext cx="724273" cy="2084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chemeClr val="accent2">
                  <a:lumMod val="75000"/>
                </a:schemeClr>
              </a:solidFill>
            </a:rPr>
            <a:t>Группа 4</a:t>
          </a:r>
        </a:p>
      </cdr:txBody>
    </cdr:sp>
  </cdr:relSizeAnchor>
  <cdr:relSizeAnchor xmlns:cdr="http://schemas.openxmlformats.org/drawingml/2006/chartDrawing">
    <cdr:from>
      <cdr:x>0.75285</cdr:x>
      <cdr:y>0.03004</cdr:y>
    </cdr:from>
    <cdr:to>
      <cdr:x>0.9374</cdr:x>
      <cdr:y>0.0815</cdr:y>
    </cdr:to>
    <cdr:sp macro="" textlink="">
      <cdr:nvSpPr>
        <cdr:cNvPr id="10" name="Правая фигурная скобка 9"/>
        <cdr:cNvSpPr/>
      </cdr:nvSpPr>
      <cdr:spPr>
        <a:xfrm xmlns:a="http://schemas.openxmlformats.org/drawingml/2006/main" rot="16200000">
          <a:off x="7394180" y="-499372"/>
          <a:ext cx="299240" cy="1647371"/>
        </a:xfrm>
        <a:prstGeom xmlns:a="http://schemas.openxmlformats.org/drawingml/2006/main" prst="rightBrac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0.80965</cdr:x>
      <cdr:y>0</cdr:y>
    </cdr:from>
    <cdr:to>
      <cdr:x>0.88874</cdr:x>
      <cdr:y>0.03585</cdr:y>
    </cdr:to>
    <cdr:sp macro="" textlink="">
      <cdr:nvSpPr>
        <cdr:cNvPr id="11" name="TextBox 2"/>
        <cdr:cNvSpPr txBox="1"/>
      </cdr:nvSpPr>
      <cdr:spPr>
        <a:xfrm xmlns:a="http://schemas.openxmlformats.org/drawingml/2006/main">
          <a:off x="7227211" y="-1008064"/>
          <a:ext cx="705980" cy="2084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chemeClr val="accent2">
                  <a:lumMod val="75000"/>
                </a:schemeClr>
              </a:solidFill>
            </a:rPr>
            <a:t>Группа 5</a:t>
          </a:r>
        </a:p>
      </cdr:txBody>
    </cdr:sp>
  </cdr:relSizeAnchor>
  <cdr:relSizeAnchor xmlns:cdr="http://schemas.openxmlformats.org/drawingml/2006/chartDrawing">
    <cdr:from>
      <cdr:x>0.1</cdr:x>
      <cdr:y>0.36871</cdr:y>
    </cdr:from>
    <cdr:to>
      <cdr:x>0.20219</cdr:x>
      <cdr:y>0.41689</cdr:y>
    </cdr:to>
    <cdr:sp macro="" textlink="">
      <cdr:nvSpPr>
        <cdr:cNvPr id="12" name="Скругленный прямоугольник 11"/>
        <cdr:cNvSpPr/>
      </cdr:nvSpPr>
      <cdr:spPr>
        <a:xfrm xmlns:a="http://schemas.openxmlformats.org/drawingml/2006/main">
          <a:off x="892627" y="2144059"/>
          <a:ext cx="912160" cy="28014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>
              <a:solidFill>
                <a:schemeClr val="accent6">
                  <a:lumMod val="50000"/>
                </a:schemeClr>
              </a:solidFill>
            </a:rPr>
            <a:t>6 408,4</a:t>
          </a:r>
        </a:p>
      </cdr:txBody>
    </cdr:sp>
  </cdr:relSizeAnchor>
  <cdr:relSizeAnchor xmlns:cdr="http://schemas.openxmlformats.org/drawingml/2006/chartDrawing">
    <cdr:from>
      <cdr:x>0.78213</cdr:x>
      <cdr:y>0.0649</cdr:y>
    </cdr:from>
    <cdr:to>
      <cdr:x>0.90139</cdr:x>
      <cdr:y>0.11307</cdr:y>
    </cdr:to>
    <cdr:sp macro="" textlink="">
      <cdr:nvSpPr>
        <cdr:cNvPr id="13" name="Скругленный прямоугольник 12"/>
        <cdr:cNvSpPr/>
      </cdr:nvSpPr>
      <cdr:spPr>
        <a:xfrm xmlns:a="http://schemas.openxmlformats.org/drawingml/2006/main">
          <a:off x="6981479" y="377371"/>
          <a:ext cx="1064559" cy="28014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>
              <a:solidFill>
                <a:schemeClr val="accent6">
                  <a:lumMod val="50000"/>
                </a:schemeClr>
              </a:solidFill>
            </a:rPr>
            <a:t>12 207,4</a:t>
          </a:r>
        </a:p>
      </cdr:txBody>
    </cdr:sp>
  </cdr:relSizeAnchor>
  <cdr:relSizeAnchor xmlns:cdr="http://schemas.openxmlformats.org/drawingml/2006/chartDrawing">
    <cdr:from>
      <cdr:x>0.54116</cdr:x>
      <cdr:y>0.23218</cdr:y>
    </cdr:from>
    <cdr:to>
      <cdr:x>0.66043</cdr:x>
      <cdr:y>0.28036</cdr:y>
    </cdr:to>
    <cdr:sp macro="" textlink="">
      <cdr:nvSpPr>
        <cdr:cNvPr id="14" name="Скругленный прямоугольник 13"/>
        <cdr:cNvSpPr/>
      </cdr:nvSpPr>
      <cdr:spPr>
        <a:xfrm xmlns:a="http://schemas.openxmlformats.org/drawingml/2006/main">
          <a:off x="4830589" y="1350149"/>
          <a:ext cx="1064559" cy="28014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>
              <a:solidFill>
                <a:schemeClr val="accent6">
                  <a:lumMod val="50000"/>
                </a:schemeClr>
              </a:solidFill>
            </a:rPr>
            <a:t>8 632,5</a:t>
          </a:r>
        </a:p>
      </cdr:txBody>
    </cdr:sp>
  </cdr:relSizeAnchor>
  <cdr:relSizeAnchor xmlns:cdr="http://schemas.openxmlformats.org/drawingml/2006/chartDrawing">
    <cdr:from>
      <cdr:x>0.22018</cdr:x>
      <cdr:y>0.39336</cdr:y>
    </cdr:from>
    <cdr:to>
      <cdr:x>0.29593</cdr:x>
      <cdr:y>0.44154</cdr:y>
    </cdr:to>
    <cdr:sp macro="" textlink="">
      <cdr:nvSpPr>
        <cdr:cNvPr id="15" name="Скругленный прямоугольник 14"/>
        <cdr:cNvSpPr/>
      </cdr:nvSpPr>
      <cdr:spPr>
        <a:xfrm xmlns:a="http://schemas.openxmlformats.org/drawingml/2006/main">
          <a:off x="1965405" y="2287388"/>
          <a:ext cx="676195" cy="28014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>
              <a:solidFill>
                <a:schemeClr val="accent6">
                  <a:lumMod val="50000"/>
                </a:schemeClr>
              </a:solidFill>
            </a:rPr>
            <a:t>5</a:t>
          </a:r>
          <a:r>
            <a:rPr lang="ru-RU" sz="1200" b="1" baseline="0">
              <a:solidFill>
                <a:schemeClr val="accent6">
                  <a:lumMod val="50000"/>
                </a:schemeClr>
              </a:solidFill>
            </a:rPr>
            <a:t> 830,5</a:t>
          </a:r>
          <a:endParaRPr lang="ru-RU" sz="1200" b="1">
            <a:solidFill>
              <a:schemeClr val="accent6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0.31915</cdr:x>
      <cdr:y>0.35357</cdr:y>
    </cdr:from>
    <cdr:to>
      <cdr:x>0.43841</cdr:x>
      <cdr:y>0.40175</cdr:y>
    </cdr:to>
    <cdr:sp macro="" textlink="">
      <cdr:nvSpPr>
        <cdr:cNvPr id="16" name="Скругленный прямоугольник 15"/>
        <cdr:cNvSpPr/>
      </cdr:nvSpPr>
      <cdr:spPr>
        <a:xfrm xmlns:a="http://schemas.openxmlformats.org/drawingml/2006/main">
          <a:off x="2848856" y="2056013"/>
          <a:ext cx="1064559" cy="280147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solidFill>
            <a:schemeClr val="accent6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>
              <a:solidFill>
                <a:schemeClr val="accent6">
                  <a:lumMod val="50000"/>
                </a:schemeClr>
              </a:solidFill>
            </a:rPr>
            <a:t>6 588,3</a:t>
          </a:r>
        </a:p>
      </cdr:txBody>
    </cdr:sp>
  </cdr:relSizeAnchor>
  <cdr:relSizeAnchor xmlns:cdr="http://schemas.openxmlformats.org/drawingml/2006/chartDrawing">
    <cdr:from>
      <cdr:x>0.21301</cdr:x>
      <cdr:y>0</cdr:y>
    </cdr:from>
    <cdr:to>
      <cdr:x>0.21306</cdr:x>
      <cdr:y>1</cdr:y>
    </cdr:to>
    <cdr:cxnSp macro="">
      <cdr:nvCxnSpPr>
        <cdr:cNvPr id="17" name="Прямая соединительная линия 16"/>
        <cdr:cNvCxnSpPr/>
      </cdr:nvCxnSpPr>
      <cdr:spPr>
        <a:xfrm xmlns:a="http://schemas.openxmlformats.org/drawingml/2006/main" flipV="1">
          <a:off x="1901372" y="-1008064"/>
          <a:ext cx="494" cy="5815012"/>
        </a:xfrm>
        <a:prstGeom xmlns:a="http://schemas.openxmlformats.org/drawingml/2006/main" prst="lin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0.30323</cdr:x>
      <cdr:y>0</cdr:y>
    </cdr:from>
    <cdr:to>
      <cdr:x>0.30329</cdr:x>
      <cdr:y>1</cdr:y>
    </cdr:to>
    <cdr:cxnSp macro="">
      <cdr:nvCxnSpPr>
        <cdr:cNvPr id="18" name="Прямая соединительная линия 17"/>
        <cdr:cNvCxnSpPr/>
      </cdr:nvCxnSpPr>
      <cdr:spPr>
        <a:xfrm xmlns:a="http://schemas.openxmlformats.org/drawingml/2006/main" flipV="1">
          <a:off x="2706729" y="0"/>
          <a:ext cx="494" cy="5815012"/>
        </a:xfrm>
        <a:prstGeom xmlns:a="http://schemas.openxmlformats.org/drawingml/2006/main" prst="lin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0.45057</cdr:x>
      <cdr:y>0</cdr:y>
    </cdr:from>
    <cdr:to>
      <cdr:x>0.45062</cdr:x>
      <cdr:y>1</cdr:y>
    </cdr:to>
    <cdr:cxnSp macro="">
      <cdr:nvCxnSpPr>
        <cdr:cNvPr id="19" name="Прямая соединительная линия 18"/>
        <cdr:cNvCxnSpPr/>
      </cdr:nvCxnSpPr>
      <cdr:spPr>
        <a:xfrm xmlns:a="http://schemas.openxmlformats.org/drawingml/2006/main" flipV="1">
          <a:off x="4021883" y="0"/>
          <a:ext cx="494" cy="5815012"/>
        </a:xfrm>
        <a:prstGeom xmlns:a="http://schemas.openxmlformats.org/drawingml/2006/main" prst="lin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0.75196</cdr:x>
      <cdr:y>0</cdr:y>
    </cdr:from>
    <cdr:to>
      <cdr:x>0.75201</cdr:x>
      <cdr:y>1</cdr:y>
    </cdr:to>
    <cdr:cxnSp macro="">
      <cdr:nvCxnSpPr>
        <cdr:cNvPr id="20" name="Прямая соединительная линия 19"/>
        <cdr:cNvCxnSpPr/>
      </cdr:nvCxnSpPr>
      <cdr:spPr>
        <a:xfrm xmlns:a="http://schemas.openxmlformats.org/drawingml/2006/main" flipV="1">
          <a:off x="6712203" y="-1008064"/>
          <a:ext cx="494" cy="5815012"/>
        </a:xfrm>
        <a:prstGeom xmlns:a="http://schemas.openxmlformats.org/drawingml/2006/main" prst="lin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0.94305</cdr:x>
      <cdr:y>0</cdr:y>
    </cdr:from>
    <cdr:to>
      <cdr:x>0.9431</cdr:x>
      <cdr:y>1</cdr:y>
    </cdr:to>
    <cdr:cxnSp macro="">
      <cdr:nvCxnSpPr>
        <cdr:cNvPr id="21" name="Прямая соединительная линия 20"/>
        <cdr:cNvCxnSpPr/>
      </cdr:nvCxnSpPr>
      <cdr:spPr>
        <a:xfrm xmlns:a="http://schemas.openxmlformats.org/drawingml/2006/main" flipV="1">
          <a:off x="8417913" y="-1008064"/>
          <a:ext cx="494" cy="5815012"/>
        </a:xfrm>
        <a:prstGeom xmlns:a="http://schemas.openxmlformats.org/drawingml/2006/main" prst="lin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0.99994</cdr:x>
      <cdr:y>0</cdr:y>
    </cdr:from>
    <cdr:to>
      <cdr:x>1</cdr:x>
      <cdr:y>1</cdr:y>
    </cdr:to>
    <cdr:cxnSp macro="">
      <cdr:nvCxnSpPr>
        <cdr:cNvPr id="22" name="Прямая соединительная линия 21"/>
        <cdr:cNvCxnSpPr/>
      </cdr:nvCxnSpPr>
      <cdr:spPr>
        <a:xfrm xmlns:a="http://schemas.openxmlformats.org/drawingml/2006/main" flipV="1">
          <a:off x="9519851" y="62236"/>
          <a:ext cx="494" cy="6165049"/>
        </a:xfrm>
        <a:prstGeom xmlns:a="http://schemas.openxmlformats.org/drawingml/2006/main" prst="lin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0.08856</cdr:x>
      <cdr:y>0</cdr:y>
    </cdr:from>
    <cdr:to>
      <cdr:x>0.08862</cdr:x>
      <cdr:y>1</cdr:y>
    </cdr:to>
    <cdr:cxnSp macro="">
      <cdr:nvCxnSpPr>
        <cdr:cNvPr id="23" name="Прямая соединительная линия 22"/>
        <cdr:cNvCxnSpPr/>
      </cdr:nvCxnSpPr>
      <cdr:spPr>
        <a:xfrm xmlns:a="http://schemas.openxmlformats.org/drawingml/2006/main" flipV="1">
          <a:off x="790534" y="0"/>
          <a:ext cx="494" cy="5815012"/>
        </a:xfrm>
        <a:prstGeom xmlns:a="http://schemas.openxmlformats.org/drawingml/2006/main" prst="line">
          <a:avLst/>
        </a:prstGeom>
        <a:ln xmlns:a="http://schemas.openxmlformats.org/drawingml/2006/main">
          <a:prstDash val="dash"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7846" cy="496889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746" tIns="46873" rIns="93746" bIns="46873" numCol="1" anchor="t" anchorCtr="0" compatLnSpc="1">
            <a:prstTxWarp prst="textNoShape">
              <a:avLst/>
            </a:prstTxWarp>
          </a:bodyPr>
          <a:lstStyle>
            <a:lvl1pPr algn="l" defTabSz="926729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263" y="1"/>
            <a:ext cx="2947846" cy="496889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746" tIns="46873" rIns="93746" bIns="46873" numCol="1" anchor="t" anchorCtr="0" compatLnSpc="1">
            <a:prstTxWarp prst="textNoShape">
              <a:avLst/>
            </a:prstTxWarp>
          </a:bodyPr>
          <a:lstStyle>
            <a:lvl1pPr algn="r" defTabSz="926729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5"/>
            <a:ext cx="2947846" cy="4968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746" tIns="46873" rIns="93746" bIns="46873" numCol="1" anchor="b" anchorCtr="0" compatLnSpc="1">
            <a:prstTxWarp prst="textNoShape">
              <a:avLst/>
            </a:prstTxWarp>
          </a:bodyPr>
          <a:lstStyle>
            <a:lvl1pPr algn="l" defTabSz="926729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263" y="9440865"/>
            <a:ext cx="2947846" cy="4968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746" tIns="46873" rIns="93746" bIns="46873" numCol="1" anchor="b" anchorCtr="0" compatLnSpc="1">
            <a:prstTxWarp prst="textNoShape">
              <a:avLst/>
            </a:prstTxWarp>
          </a:bodyPr>
          <a:lstStyle>
            <a:lvl1pPr algn="r" defTabSz="925456" eaLnBrk="1" hangingPunct="1">
              <a:defRPr sz="1200"/>
            </a:lvl1pPr>
          </a:lstStyle>
          <a:p>
            <a:pPr>
              <a:defRPr/>
            </a:pPr>
            <a:fld id="{42DEBB0D-7C87-4652-97A9-AF4AD1F13B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5430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7846" cy="496889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746" tIns="46873" rIns="93746" bIns="46873" numCol="1" anchor="t" anchorCtr="0" compatLnSpc="1">
            <a:prstTxWarp prst="textNoShape">
              <a:avLst/>
            </a:prstTxWarp>
          </a:bodyPr>
          <a:lstStyle>
            <a:lvl1pPr algn="l" defTabSz="926729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263" y="1"/>
            <a:ext cx="2947846" cy="496889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746" tIns="46873" rIns="93746" bIns="46873" numCol="1" anchor="t" anchorCtr="0" compatLnSpc="1">
            <a:prstTxWarp prst="textNoShape">
              <a:avLst/>
            </a:prstTxWarp>
          </a:bodyPr>
          <a:lstStyle>
            <a:lvl1pPr algn="r" defTabSz="926729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9300"/>
            <a:ext cx="496887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811" y="4722812"/>
            <a:ext cx="5445994" cy="446881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746" tIns="46873" rIns="93746" bIns="468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5"/>
            <a:ext cx="2947846" cy="4968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746" tIns="46873" rIns="93746" bIns="46873" numCol="1" anchor="b" anchorCtr="0" compatLnSpc="1">
            <a:prstTxWarp prst="textNoShape">
              <a:avLst/>
            </a:prstTxWarp>
          </a:bodyPr>
          <a:lstStyle>
            <a:lvl1pPr algn="l" defTabSz="926729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263" y="9440865"/>
            <a:ext cx="2947846" cy="4968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746" tIns="46873" rIns="93746" bIns="46873" numCol="1" anchor="b" anchorCtr="0" compatLnSpc="1">
            <a:prstTxWarp prst="textNoShape">
              <a:avLst/>
            </a:prstTxWarp>
          </a:bodyPr>
          <a:lstStyle>
            <a:lvl1pPr algn="r" defTabSz="925456" eaLnBrk="1" hangingPunct="1">
              <a:defRPr sz="1200"/>
            </a:lvl1pPr>
          </a:lstStyle>
          <a:p>
            <a:pPr>
              <a:defRPr/>
            </a:pPr>
            <a:fld id="{3FC1109A-BAD0-4347-B835-9C4A3D292C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772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34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34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 txBox="1">
            <a:spLocks noGrp="1" noChangeArrowheads="1"/>
          </p:cNvSpPr>
          <p:nvPr/>
        </p:nvSpPr>
        <p:spPr bwMode="auto">
          <a:xfrm>
            <a:off x="3857625" y="9440863"/>
            <a:ext cx="29479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392" tIns="46696" rIns="93392" bIns="46696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70AF955-4B81-4B21-9E09-35A48F4649DB}" type="slidenum">
              <a:rPr lang="ru-RU" altLang="ru-RU"/>
              <a:pPr algn="r" eaLnBrk="1" hangingPunct="1">
                <a:spcBef>
                  <a:spcPct val="0"/>
                </a:spcBef>
              </a:pPr>
              <a:t>1</a:t>
            </a:fld>
            <a:endParaRPr lang="ru-RU" altLang="ru-RU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70462" cy="3727450"/>
          </a:xfrm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21225"/>
            <a:ext cx="5448300" cy="4471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392" tIns="46696" rIns="93392" bIns="46696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5699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10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020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11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6984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12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4868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13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846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14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2160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55773" y="9441895"/>
            <a:ext cx="2948252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67" tIns="46183" rIns="92367" bIns="46183" anchor="b"/>
          <a:lstStyle/>
          <a:p>
            <a:pPr algn="r"/>
            <a:fld id="{DD2F70FE-1D35-4295-804F-53CBB052B0C1}" type="slidenum">
              <a:rPr lang="ru-RU" sz="1200" b="0">
                <a:latin typeface="Arial" pitchFamily="34" charset="0"/>
              </a:rPr>
              <a:pPr algn="r"/>
              <a:t>15</a:t>
            </a:fld>
            <a:endParaRPr lang="ru-RU" sz="1200" b="0" dirty="0">
              <a:latin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5700" cy="3725863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367" tIns="46183" rIns="92367" bIns="46183"/>
          <a:lstStyle/>
          <a:p>
            <a:pPr eaLnBrk="1" hangingPunct="1"/>
            <a:endParaRPr lang="en-US" dirty="0" smtClean="0"/>
          </a:p>
        </p:txBody>
      </p:sp>
      <p:sp>
        <p:nvSpPr>
          <p:cNvPr id="22533" name="Верхний колонтитул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4067766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55773" y="9441895"/>
            <a:ext cx="2948252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67" tIns="46183" rIns="92367" bIns="46183" anchor="b"/>
          <a:lstStyle/>
          <a:p>
            <a:pPr algn="r"/>
            <a:fld id="{DD2F70FE-1D35-4295-804F-53CBB052B0C1}" type="slidenum">
              <a:rPr lang="ru-RU" sz="1200" b="0">
                <a:latin typeface="Arial" pitchFamily="34" charset="0"/>
              </a:rPr>
              <a:pPr algn="r"/>
              <a:t>16</a:t>
            </a:fld>
            <a:endParaRPr lang="ru-RU" sz="1200" b="0" dirty="0">
              <a:latin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5700" cy="3725863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367" tIns="46183" rIns="92367" bIns="46183"/>
          <a:lstStyle/>
          <a:p>
            <a:pPr eaLnBrk="1" hangingPunct="1"/>
            <a:endParaRPr lang="en-US" dirty="0" smtClean="0"/>
          </a:p>
        </p:txBody>
      </p:sp>
      <p:sp>
        <p:nvSpPr>
          <p:cNvPr id="22533" name="Верхний колонтитул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2620585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55773" y="9441895"/>
            <a:ext cx="2948252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67" tIns="46183" rIns="92367" bIns="46183" anchor="b"/>
          <a:lstStyle/>
          <a:p>
            <a:pPr algn="r"/>
            <a:fld id="{DD2F70FE-1D35-4295-804F-53CBB052B0C1}" type="slidenum">
              <a:rPr lang="ru-RU" sz="1200" b="0">
                <a:latin typeface="Arial" pitchFamily="34" charset="0"/>
              </a:rPr>
              <a:pPr algn="r"/>
              <a:t>17</a:t>
            </a:fld>
            <a:endParaRPr lang="ru-RU" sz="1200" b="0" dirty="0">
              <a:latin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5700" cy="3725863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367" tIns="46183" rIns="92367" bIns="46183"/>
          <a:lstStyle/>
          <a:p>
            <a:pPr eaLnBrk="1" hangingPunct="1"/>
            <a:endParaRPr lang="en-US" dirty="0" smtClean="0"/>
          </a:p>
        </p:txBody>
      </p:sp>
      <p:sp>
        <p:nvSpPr>
          <p:cNvPr id="22533" name="Верхний колонтитул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5891854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55773" y="9441895"/>
            <a:ext cx="2948252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67" tIns="46183" rIns="92367" bIns="46183" anchor="b"/>
          <a:lstStyle/>
          <a:p>
            <a:pPr algn="r"/>
            <a:fld id="{DD2F70FE-1D35-4295-804F-53CBB052B0C1}" type="slidenum">
              <a:rPr lang="ru-RU" sz="1200" b="0">
                <a:latin typeface="Arial" pitchFamily="34" charset="0"/>
              </a:rPr>
              <a:pPr algn="r"/>
              <a:t>18</a:t>
            </a:fld>
            <a:endParaRPr lang="ru-RU" sz="1200" b="0" dirty="0">
              <a:latin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5700" cy="3725863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367" tIns="46183" rIns="92367" bIns="46183"/>
          <a:lstStyle/>
          <a:p>
            <a:pPr eaLnBrk="1" hangingPunct="1"/>
            <a:endParaRPr lang="en-US" dirty="0" smtClean="0"/>
          </a:p>
        </p:txBody>
      </p:sp>
      <p:sp>
        <p:nvSpPr>
          <p:cNvPr id="22533" name="Верхний колонтитул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5239488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55773" y="9441895"/>
            <a:ext cx="2948252" cy="4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67" tIns="46183" rIns="92367" bIns="46183" anchor="b"/>
          <a:lstStyle/>
          <a:p>
            <a:pPr algn="r"/>
            <a:fld id="{DD2F70FE-1D35-4295-804F-53CBB052B0C1}" type="slidenum">
              <a:rPr lang="ru-RU" sz="1200" b="0">
                <a:latin typeface="Arial" pitchFamily="34" charset="0"/>
              </a:rPr>
              <a:pPr algn="r"/>
              <a:t>19</a:t>
            </a:fld>
            <a:endParaRPr lang="ru-RU" sz="1200" b="0" dirty="0">
              <a:latin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5700" cy="3725863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367" tIns="46183" rIns="92367" bIns="46183"/>
          <a:lstStyle/>
          <a:p>
            <a:pPr eaLnBrk="1" hangingPunct="1"/>
            <a:endParaRPr lang="en-US" dirty="0" smtClean="0"/>
          </a:p>
        </p:txBody>
      </p:sp>
      <p:sp>
        <p:nvSpPr>
          <p:cNvPr id="22533" name="Верхний колонтитул 4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243970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2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511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3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750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4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535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5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586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066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360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695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56038" y="943610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 anchor="b"/>
          <a:lstStyle>
            <a:lvl1pPr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223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223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6F24CDD-395F-4C8A-9157-58260B925EF6}" type="slidenum">
              <a:rPr lang="ru-RU" altLang="ru-RU"/>
              <a:pPr algn="r" eaLnBrk="1" hangingPunct="1">
                <a:spcBef>
                  <a:spcPct val="0"/>
                </a:spcBef>
              </a:pPr>
              <a:t>9</a:t>
            </a:fld>
            <a:endParaRPr lang="ru-RU" altLang="ru-RU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9638"/>
            <a:ext cx="5445125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6529" rIns="93057" bIns="46529"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947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E919A-F2C2-4C8A-B199-5CF80B4367EE}" type="datetime1">
              <a:rPr lang="ru-RU" smtClean="0"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F07C2-BF16-4628-A763-5420C8B362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1202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EFA31-86EC-4F5E-92B2-FD19BC3F6B7B}" type="datetime1">
              <a:rPr lang="ru-RU" smtClean="0"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A1EED-6088-4A95-9638-5EB267CC54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5575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DDD08-DBB4-4E42-8F5E-A84E5695A80B}" type="datetime1">
              <a:rPr lang="ru-RU" smtClean="0"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ADB82-A090-4DE3-89D8-F4DC12ADEB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476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E04A4-78BF-4E50-8E1B-2C7B9F79D3E5}" type="datetime1">
              <a:rPr lang="ru-RU" smtClean="0"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9F39D-F89A-40C1-ABD3-FC5CA893C3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3700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174D4-2DDC-4781-8C20-6561EB3F159D}" type="datetime1">
              <a:rPr lang="ru-RU" smtClean="0"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B576E-35B0-4F0A-BA29-5D9EAFAEEC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8555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FCE42-A377-4662-826B-3FAECAA1FAFE}" type="datetime1">
              <a:rPr lang="ru-RU" smtClean="0"/>
              <a:t>02.11.2017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68999-D236-4DD3-8CE5-FC627C5F74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0070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58A2D-7886-4CFC-87EB-D04CD8A15E57}" type="datetime1">
              <a:rPr lang="ru-RU" smtClean="0"/>
              <a:t>02.11.2017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4F8AD-C33D-4B32-B014-3B569783E3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5684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273D4-1038-4434-85A6-556998759C2C}" type="datetime1">
              <a:rPr lang="ru-RU" smtClean="0"/>
              <a:t>02.11.2017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81BF7-EDAB-4494-BEEB-58E860CBCA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539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56982-8B53-420E-8C01-1171DEE3D57B}" type="datetime1">
              <a:rPr lang="ru-RU" smtClean="0"/>
              <a:t>02.11.2017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CA5A3-2A0E-4945-BF9F-439E2BDF76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7335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50C9E-FA68-4CA1-A215-42E2AE137DB3}" type="datetime1">
              <a:rPr lang="ru-RU" smtClean="0"/>
              <a:t>02.11.2017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96AFD-9202-4E0E-919D-760DDA56B9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6882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EB22B-3CE0-40CD-BC34-682D80965422}" type="datetime1">
              <a:rPr lang="ru-RU" smtClean="0"/>
              <a:t>02.11.2017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4E23A-0453-4120-9887-A384B35C18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6087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1ADACF5-410A-4B78-83EF-7BCB5A454791}" type="datetime1">
              <a:rPr lang="ru-RU" smtClean="0"/>
              <a:t>02.11.2017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B2C4627-6895-48FF-AFF3-3E9DB2B8BB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Прямоугольник 12"/>
          <p:cNvSpPr>
            <a:spLocks noChangeArrowheads="1"/>
          </p:cNvSpPr>
          <p:nvPr/>
        </p:nvSpPr>
        <p:spPr bwMode="auto">
          <a:xfrm>
            <a:off x="1025525" y="84138"/>
            <a:ext cx="74390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b="1" dirty="0" smtClean="0">
                <a:solidFill>
                  <a:srgbClr val="A88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МИНИСТЕРСТВО </a:t>
            </a:r>
            <a:br>
              <a:rPr lang="ru-RU" sz="1800" b="1" dirty="0" smtClean="0">
                <a:solidFill>
                  <a:srgbClr val="A88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A88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 </a:t>
            </a:r>
            <a:br>
              <a:rPr lang="ru-RU" sz="1800" b="1" dirty="0" smtClean="0">
                <a:solidFill>
                  <a:srgbClr val="A88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A88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ТВЕРСКОЙ ОБЛАСТИ</a:t>
            </a:r>
            <a:endParaRPr lang="ru-RU" altLang="ru-RU" sz="1800" dirty="0" smtClean="0">
              <a:solidFill>
                <a:srgbClr val="F9F9F9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2"/>
          <p:cNvSpPr>
            <a:spLocks noChangeArrowheads="1"/>
          </p:cNvSpPr>
          <p:nvPr/>
        </p:nvSpPr>
        <p:spPr bwMode="auto">
          <a:xfrm>
            <a:off x="330200" y="2341563"/>
            <a:ext cx="865187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формирования межбюджетных отношений с муниципальными образованиями Тверской области </a:t>
            </a:r>
            <a:endParaRPr lang="ru-RU" altLang="ru-RU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2018-2020 годы</a:t>
            </a:r>
            <a:endParaRPr lang="ru-RU" alt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Рисунок 7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15"/>
          <p:cNvSpPr>
            <a:spLocks noChangeArrowheads="1"/>
          </p:cNvSpPr>
          <p:nvPr/>
        </p:nvSpPr>
        <p:spPr bwMode="auto">
          <a:xfrm>
            <a:off x="3711575" y="6151563"/>
            <a:ext cx="21884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ru-RU" alt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ноября 2017 </a:t>
            </a:r>
            <a:r>
              <a:rPr lang="ru-RU" alt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r>
              <a:rPr lang="ru-RU" alt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Тверь</a:t>
            </a:r>
          </a:p>
        </p:txBody>
      </p:sp>
    </p:spTree>
    <p:extLst>
      <p:ext uri="{BB962C8B-B14F-4D97-AF65-F5344CB8AC3E}">
        <p14:creationId xmlns:p14="http://schemas.microsoft.com/office/powerpoint/2010/main" val="21335525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9843" y="2311400"/>
            <a:ext cx="860435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b="1" dirty="0">
                <a:latin typeface="Georgia" panose="02040502050405020303" pitchFamily="18" charset="0"/>
              </a:rPr>
              <a:t>3</a:t>
            </a:r>
            <a:r>
              <a:rPr lang="ru-RU" sz="2800" b="1" dirty="0" smtClean="0">
                <a:latin typeface="Georgia" panose="02040502050405020303" pitchFamily="18" charset="0"/>
              </a:rPr>
              <a:t>. </a:t>
            </a:r>
            <a:r>
              <a:rPr lang="ru-RU" sz="2800" b="1" dirty="0" smtClean="0">
                <a:latin typeface="Georgia" panose="02040502050405020303" pitchFamily="18" charset="0"/>
              </a:rPr>
              <a:t>Распределение дотации в связи с преобразованием в городской округ </a:t>
            </a:r>
          </a:p>
        </p:txBody>
      </p:sp>
    </p:spTree>
    <p:extLst>
      <p:ext uri="{BB962C8B-B14F-4D97-AF65-F5344CB8AC3E}">
        <p14:creationId xmlns:p14="http://schemas.microsoft.com/office/powerpoint/2010/main" val="40551028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989763" y="64579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srgbClr val="898989"/>
                </a:solidFill>
                <a:latin typeface="Arial" panose="020B0604020202020204" pitchFamily="34" charset="0"/>
              </a:rPr>
              <a:t>10</a:t>
            </a:r>
            <a:endParaRPr lang="ru-RU" altLang="ru-RU" sz="1200" dirty="0" smtClean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6177" name="Прямоугольник 12"/>
          <p:cNvSpPr>
            <a:spLocks noChangeArrowheads="1"/>
          </p:cNvSpPr>
          <p:nvPr/>
        </p:nvSpPr>
        <p:spPr bwMode="auto">
          <a:xfrm>
            <a:off x="1078724" y="53859"/>
            <a:ext cx="79144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дотации </a:t>
            </a:r>
            <a:r>
              <a:rPr lang="ru-RU" altLang="ru-RU" sz="2000" b="1" dirty="0" smtClean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преобразованием в городской округ</a:t>
            </a:r>
            <a:endParaRPr lang="ru-RU" altLang="ru-RU" sz="2000" b="1" dirty="0">
              <a:solidFill>
                <a:srgbClr val="A8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61947" y="4183973"/>
            <a:ext cx="2043658" cy="20606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доходы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  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61947" y="1401580"/>
            <a:ext cx="2043658" cy="27823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Дотация на выравнивание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 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авая фигурная скобка 14"/>
          <p:cNvSpPr/>
          <p:nvPr/>
        </p:nvSpPr>
        <p:spPr>
          <a:xfrm>
            <a:off x="4348205" y="1011283"/>
            <a:ext cx="366957" cy="390297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05546" y="956631"/>
            <a:ext cx="3595687" cy="563576"/>
          </a:xfrm>
          <a:prstGeom prst="roundRect">
            <a:avLst>
              <a:gd name="adj" fmla="val 871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Размер дотации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9919" y="1004341"/>
            <a:ext cx="1897610" cy="52440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Суммарные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 года (район + поселения)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92229" y="1401580"/>
            <a:ext cx="1897610" cy="0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5546884" y="1577706"/>
            <a:ext cx="2509679" cy="639599"/>
          </a:xfrm>
          <a:prstGeom prst="roundRect">
            <a:avLst>
              <a:gd name="adj" fmla="val 871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220 млн руб.</a:t>
            </a:r>
          </a:p>
          <a:p>
            <a:pPr algn="ctr">
              <a:defRPr/>
            </a:pPr>
            <a:r>
              <a:rPr lang="ru-RU" sz="2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(строка 4 слайд 1)</a:t>
            </a:r>
            <a:endParaRPr lang="ru-RU" sz="20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60252" y="4845172"/>
            <a:ext cx="4486274" cy="1341513"/>
          </a:xfrm>
          <a:prstGeom prst="roundRect">
            <a:avLst>
              <a:gd name="adj" fmla="val 871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Условие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предоставления – реализация заключенного соглашения с МФ ТО и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развитию экономического и налогового потенциала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2089839" y="1004341"/>
            <a:ext cx="2115766" cy="9440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2169508" y="6351588"/>
            <a:ext cx="2036097" cy="433387"/>
          </a:xfrm>
          <a:prstGeom prst="roundRect">
            <a:avLst>
              <a:gd name="adj" fmla="val 8717"/>
            </a:avLst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год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" name="Group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377337"/>
              </p:ext>
            </p:extLst>
          </p:nvPr>
        </p:nvGraphicFramePr>
        <p:xfrm>
          <a:off x="4426858" y="2568630"/>
          <a:ext cx="4619669" cy="1491595"/>
        </p:xfrm>
        <a:graphic>
          <a:graphicData uri="http://schemas.openxmlformats.org/drawingml/2006/table">
            <a:tbl>
              <a:tblPr/>
              <a:tblGrid>
                <a:gridCol w="1553029"/>
                <a:gridCol w="1016000"/>
                <a:gridCol w="1023257"/>
                <a:gridCol w="1027383"/>
              </a:tblGrid>
              <a:tr h="56668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МО</a:t>
                      </a:r>
                    </a:p>
                  </a:txBody>
                  <a:tcPr marL="9526" marR="9526" marT="9485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2017 года, млн руб.</a:t>
                      </a:r>
                    </a:p>
                  </a:txBody>
                  <a:tcPr marL="9526" marR="9526" marT="9485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2018 года, млн руб.</a:t>
                      </a:r>
                    </a:p>
                  </a:txBody>
                  <a:tcPr marL="9526" marR="9526" marT="9485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Дотация (млн руб.)</a:t>
                      </a:r>
                    </a:p>
                  </a:txBody>
                  <a:tcPr marL="9526" marR="9526" marT="9485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295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Осташковский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226,2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140,9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85,3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5295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Удомельский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376,2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241,5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134,8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9584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9843" y="2311400"/>
            <a:ext cx="860435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b="1" dirty="0" smtClean="0">
                <a:latin typeface="Georgia" panose="02040502050405020303" pitchFamily="18" charset="0"/>
              </a:rPr>
              <a:t>4. </a:t>
            </a:r>
            <a:r>
              <a:rPr lang="ru-RU" sz="2800" b="1" dirty="0" smtClean="0">
                <a:latin typeface="Georgia" panose="02040502050405020303" pitchFamily="18" charset="0"/>
              </a:rPr>
              <a:t>Распределение дотации на выравнивание бюджетной обеспеченности поселений</a:t>
            </a:r>
          </a:p>
        </p:txBody>
      </p:sp>
    </p:spTree>
    <p:extLst>
      <p:ext uri="{BB962C8B-B14F-4D97-AF65-F5344CB8AC3E}">
        <p14:creationId xmlns:p14="http://schemas.microsoft.com/office/powerpoint/2010/main" val="27826725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989763" y="64579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srgbClr val="898989"/>
                </a:solidFill>
                <a:latin typeface="Arial" panose="020B0604020202020204" pitchFamily="34" charset="0"/>
              </a:rPr>
              <a:t>12</a:t>
            </a:r>
            <a:endParaRPr lang="ru-RU" altLang="ru-RU" sz="1200" dirty="0" smtClean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6177" name="Прямоугольник 12"/>
          <p:cNvSpPr>
            <a:spLocks noChangeArrowheads="1"/>
          </p:cNvSpPr>
          <p:nvPr/>
        </p:nvSpPr>
        <p:spPr bwMode="auto">
          <a:xfrm>
            <a:off x="1078724" y="53859"/>
            <a:ext cx="79144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методики распределения дотаций на выравнивание бюджетной обеспеченности поселений</a:t>
            </a:r>
            <a:endParaRPr lang="ru-RU" altLang="ru-RU" sz="2000" b="1" dirty="0">
              <a:solidFill>
                <a:srgbClr val="A8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182563" y="1087212"/>
            <a:ext cx="4770211" cy="476931"/>
          </a:xfrm>
          <a:prstGeom prst="roundRect">
            <a:avLst>
              <a:gd name="adj" fmla="val 871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Подходы действующей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методики</a:t>
            </a:r>
            <a:endParaRPr lang="ru-RU" sz="2400" b="1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20271" y="1700523"/>
            <a:ext cx="8196765" cy="2233612"/>
          </a:xfrm>
          <a:prstGeom prst="roundRect">
            <a:avLst>
              <a:gd name="adj" fmla="val 871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marL="457200" indent="-457200">
              <a:buFontTx/>
              <a:buAutoNum type="arabicPeriod"/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налогового потенциала на основе поступлений основных налогов за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2014-2016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гг.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Раздельное распределение между городскими и сельскими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поселениями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выравнивания «минимальный бюджет на душу населения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(городские и сельские поселения – 1 951,7 руб.)</a:t>
            </a:r>
            <a:endParaRPr lang="ru-RU" sz="2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равна недостатку до критерия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выравнивания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82563" y="4070515"/>
            <a:ext cx="6955104" cy="806903"/>
          </a:xfrm>
          <a:prstGeom prst="roundRect">
            <a:avLst>
              <a:gd name="adj" fmla="val 871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Объем на 2018 год – 322,8 млн руб.</a:t>
            </a:r>
          </a:p>
          <a:p>
            <a:pPr>
              <a:spcAft>
                <a:spcPts val="0"/>
              </a:spcAft>
              <a:defRPr/>
            </a:pPr>
            <a:r>
              <a:rPr lang="ru-RU" sz="2400" i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(строка 5 слайд 1)</a:t>
            </a:r>
            <a:endParaRPr lang="ru-RU" sz="2400" i="1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3312" y="5268540"/>
            <a:ext cx="8743724" cy="798288"/>
          </a:xfrm>
          <a:prstGeom prst="roundRect">
            <a:avLst>
              <a:gd name="adj" fmla="val 871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Задача – </a:t>
            </a:r>
          </a:p>
          <a:p>
            <a:pPr algn="ctr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максимальная мобилизация местных налогов</a:t>
            </a:r>
            <a:endParaRPr lang="ru-RU" sz="2400" b="1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494485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1615" y="1563915"/>
            <a:ext cx="8604354" cy="4699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b="1" dirty="0" smtClean="0">
                <a:latin typeface="Georgia" panose="02040502050405020303" pitchFamily="18" charset="0"/>
              </a:rPr>
              <a:t>5. </a:t>
            </a:r>
            <a:r>
              <a:rPr lang="ru-RU" sz="2800" b="1" dirty="0">
                <a:latin typeface="Georgia" panose="02040502050405020303" pitchFamily="18" charset="0"/>
              </a:rPr>
              <a:t>О Порядке формирования, ведения и утверждения регионального перечня (классификатора) государственных (муниципальных) услуг, не включенных в общероссийские базовые (отраслевые) перечни (классификаторы) государственных и муниципальных услуг, и работ</a:t>
            </a:r>
          </a:p>
          <a:p>
            <a:pPr algn="ctr">
              <a:lnSpc>
                <a:spcPct val="120000"/>
              </a:lnSpc>
            </a:pPr>
            <a:endParaRPr lang="ru-RU" sz="2800" b="1" dirty="0" smtClean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2973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Стрелка вниз 34"/>
          <p:cNvSpPr/>
          <p:nvPr/>
        </p:nvSpPr>
        <p:spPr>
          <a:xfrm>
            <a:off x="6507275" y="1570568"/>
            <a:ext cx="1209276" cy="2880320"/>
          </a:xfrm>
          <a:prstGeom prst="downArrow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1727694" y="1567955"/>
            <a:ext cx="1209276" cy="2880320"/>
          </a:xfrm>
          <a:prstGeom prst="downArrow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2987823" y="3366955"/>
            <a:ext cx="3312369" cy="3372691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88620" y="1977576"/>
            <a:ext cx="8378009" cy="103053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ru-RU" sz="2032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defRPr/>
            </a:pPr>
            <a:endParaRPr lang="ru-RU" sz="2032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3" cstate="print">
            <a:lum contrast="12000"/>
          </a:blip>
          <a:srcRect l="5005"/>
          <a:stretch>
            <a:fillRect/>
          </a:stretch>
        </p:blipFill>
        <p:spPr bwMode="auto">
          <a:xfrm>
            <a:off x="182942" y="93742"/>
            <a:ext cx="731510" cy="9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20"/>
          <p:cNvSpPr>
            <a:spLocks noGrp="1"/>
          </p:cNvSpPr>
          <p:nvPr>
            <p:ph type="title"/>
          </p:nvPr>
        </p:nvSpPr>
        <p:spPr>
          <a:xfrm>
            <a:off x="1063895" y="126012"/>
            <a:ext cx="7650432" cy="785187"/>
          </a:xfrm>
          <a:noFill/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Правовая основа формирования регионального перечня</a:t>
            </a:r>
            <a:endParaRPr lang="ru-RU" sz="2000" b="1" dirty="0">
              <a:solidFill>
                <a:srgbClr val="A88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9611" y="3233991"/>
            <a:ext cx="7344816" cy="50195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(муниципальное) задание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1" y="1091103"/>
            <a:ext cx="8280921" cy="4843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ст. 69.2 Бюджетного кодекса РФ (Федеральный закон № 178-ФЗ)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1708370"/>
            <a:ext cx="6840759" cy="143270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30.08.2017 № 1043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формировании, ведении и утверждении общероссийских базовых (отраслевых) перечней (классификаторов) государственных и муниципальных услуг, оказываемых физическим лицам…»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ьная выноска 19"/>
          <p:cNvSpPr/>
          <p:nvPr/>
        </p:nvSpPr>
        <p:spPr>
          <a:xfrm>
            <a:off x="7716551" y="3127635"/>
            <a:ext cx="1371158" cy="362245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2018 г.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88620" y="4171618"/>
            <a:ext cx="3887425" cy="174455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Общероссийские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базовые) отраслевые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перечени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(Порядок формирования, ведения и утверждения 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Правительством РФ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066692" y="4148374"/>
            <a:ext cx="3816424" cy="17533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перечень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государственных (муниципальных)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формирования, ведения и утверждения 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высшим ИОГВ субъекта РФ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193423" y="6025745"/>
            <a:ext cx="4896544" cy="64640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Ведомственный перечень государственных услуг  и работ (муниципальных) работ и услуг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404742" y="5949280"/>
            <a:ext cx="2535410" cy="7903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3314596" y="5996855"/>
            <a:ext cx="2443374" cy="7903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89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трелка вверх 30"/>
          <p:cNvSpPr/>
          <p:nvPr/>
        </p:nvSpPr>
        <p:spPr>
          <a:xfrm>
            <a:off x="5063681" y="3527712"/>
            <a:ext cx="1008112" cy="2015257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 вверх 12"/>
          <p:cNvSpPr/>
          <p:nvPr/>
        </p:nvSpPr>
        <p:spPr>
          <a:xfrm>
            <a:off x="6600975" y="4480802"/>
            <a:ext cx="360040" cy="418317"/>
          </a:xfrm>
          <a:prstGeom prst="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Стрелка вверх 22"/>
          <p:cNvSpPr/>
          <p:nvPr/>
        </p:nvSpPr>
        <p:spPr>
          <a:xfrm>
            <a:off x="6230050" y="1961540"/>
            <a:ext cx="1008112" cy="1566172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вверх 7"/>
          <p:cNvSpPr/>
          <p:nvPr/>
        </p:nvSpPr>
        <p:spPr>
          <a:xfrm>
            <a:off x="1431370" y="1952516"/>
            <a:ext cx="1008112" cy="1580011"/>
          </a:xfrm>
          <a:prstGeom prst="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3" cstate="print">
            <a:lum contrast="12000"/>
          </a:blip>
          <a:srcRect l="5005"/>
          <a:stretch>
            <a:fillRect/>
          </a:stretch>
        </p:blipFill>
        <p:spPr bwMode="auto">
          <a:xfrm>
            <a:off x="182942" y="93742"/>
            <a:ext cx="731510" cy="9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20"/>
          <p:cNvSpPr>
            <a:spLocks noGrp="1"/>
          </p:cNvSpPr>
          <p:nvPr>
            <p:ph type="title"/>
          </p:nvPr>
        </p:nvSpPr>
        <p:spPr>
          <a:xfrm>
            <a:off x="1063895" y="126012"/>
            <a:ext cx="7650432" cy="785187"/>
          </a:xfrm>
          <a:noFill/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Порядок формирования, ведения и утверждения регионального перечня государственных (муниципальных) услуг и работ</a:t>
            </a:r>
            <a:endParaRPr lang="ru-RU" sz="2000" b="1" dirty="0">
              <a:solidFill>
                <a:srgbClr val="A88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46692" y="6381328"/>
            <a:ext cx="2133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нутый угол 3"/>
          <p:cNvSpPr/>
          <p:nvPr/>
        </p:nvSpPr>
        <p:spPr>
          <a:xfrm>
            <a:off x="548697" y="1488681"/>
            <a:ext cx="2880320" cy="534069"/>
          </a:xfrm>
          <a:prstGeom prst="foldedCorner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Общероссийские перечни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Загнутый угол 19"/>
          <p:cNvSpPr/>
          <p:nvPr/>
        </p:nvSpPr>
        <p:spPr>
          <a:xfrm>
            <a:off x="4715080" y="3268903"/>
            <a:ext cx="4248472" cy="397368"/>
          </a:xfrm>
          <a:prstGeom prst="foldedCorner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регионального перечня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2164" y="2509730"/>
            <a:ext cx="3312368" cy="5999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Формируются и ведутся ФОИВ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08580" y="1031534"/>
            <a:ext cx="3960440" cy="34606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 субъект – 1 региональный перечень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6" name="Загнутый угол 15"/>
          <p:cNvSpPr/>
          <p:nvPr/>
        </p:nvSpPr>
        <p:spPr>
          <a:xfrm>
            <a:off x="4953767" y="1563713"/>
            <a:ext cx="3654233" cy="493853"/>
          </a:xfrm>
          <a:prstGeom prst="foldedCorner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перечень</a:t>
            </a:r>
          </a:p>
        </p:txBody>
      </p:sp>
      <p:sp>
        <p:nvSpPr>
          <p:cNvPr id="21" name="Стрелка вниз 20"/>
          <p:cNvSpPr/>
          <p:nvPr/>
        </p:nvSpPr>
        <p:spPr>
          <a:xfrm rot="10800000">
            <a:off x="1753407" y="2156017"/>
            <a:ext cx="364040" cy="272470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1242" y="3532528"/>
            <a:ext cx="3786701" cy="220072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для включения в общероссийский перечень государственной (муниципальной) услуги: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законы;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НПА Президента РФ;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НПА Правительства РФ;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НПА ФОИВ</a:t>
            </a:r>
          </a:p>
        </p:txBody>
      </p:sp>
      <p:sp>
        <p:nvSpPr>
          <p:cNvPr id="22" name="Загнутый угол 21"/>
          <p:cNvSpPr/>
          <p:nvPr/>
        </p:nvSpPr>
        <p:spPr>
          <a:xfrm>
            <a:off x="5196707" y="2558554"/>
            <a:ext cx="3168352" cy="377455"/>
          </a:xfrm>
          <a:prstGeom prst="foldedCorner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Минфином ТО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56176" y="3995194"/>
            <a:ext cx="2664297" cy="539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Формируются и ведутся ИОГВ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5" name="Стрелка вниз 24"/>
          <p:cNvSpPr/>
          <p:nvPr/>
        </p:nvSpPr>
        <p:spPr>
          <a:xfrm rot="10800000">
            <a:off x="6552086" y="2118740"/>
            <a:ext cx="364040" cy="272470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05097" y="4838944"/>
            <a:ext cx="1947768" cy="40587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Предложения МО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Стрелка вниз 26"/>
          <p:cNvSpPr/>
          <p:nvPr/>
        </p:nvSpPr>
        <p:spPr>
          <a:xfrm rot="10800000">
            <a:off x="6572144" y="3631257"/>
            <a:ext cx="364040" cy="345540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076055" y="5445224"/>
            <a:ext cx="3744417" cy="11521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Основание для </a:t>
            </a:r>
            <a:r>
              <a:rPr lang="ru-RU" dirty="0" smtClean="0">
                <a:solidFill>
                  <a:schemeClr val="tx1"/>
                </a:solidFill>
              </a:rPr>
              <a:t>включения в региональный перечень: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НПА субъекта РФ;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НПА ОМСУ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Загнутый угол 31"/>
          <p:cNvSpPr/>
          <p:nvPr/>
        </p:nvSpPr>
        <p:spPr>
          <a:xfrm>
            <a:off x="914452" y="6021288"/>
            <a:ext cx="3397238" cy="534069"/>
          </a:xfrm>
          <a:prstGeom prst="foldedCorner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перечень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1431370" y="5877272"/>
            <a:ext cx="2313162" cy="7920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1547664" y="5877272"/>
            <a:ext cx="2117410" cy="7920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54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трелка вниз 29"/>
          <p:cNvSpPr/>
          <p:nvPr/>
        </p:nvSpPr>
        <p:spPr>
          <a:xfrm>
            <a:off x="5242694" y="1628800"/>
            <a:ext cx="1474449" cy="4464496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Стрелка вниз 28"/>
          <p:cNvSpPr/>
          <p:nvPr/>
        </p:nvSpPr>
        <p:spPr>
          <a:xfrm>
            <a:off x="1827915" y="1628800"/>
            <a:ext cx="1474449" cy="4464496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3" cstate="print">
            <a:lum contrast="12000"/>
          </a:blip>
          <a:srcRect l="5005"/>
          <a:stretch>
            <a:fillRect/>
          </a:stretch>
        </p:blipFill>
        <p:spPr bwMode="auto">
          <a:xfrm>
            <a:off x="182942" y="93742"/>
            <a:ext cx="731510" cy="9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20"/>
          <p:cNvSpPr>
            <a:spLocks noGrp="1"/>
          </p:cNvSpPr>
          <p:nvPr>
            <p:ph type="title"/>
          </p:nvPr>
        </p:nvSpPr>
        <p:spPr>
          <a:xfrm>
            <a:off x="1063895" y="126012"/>
            <a:ext cx="7650432" cy="785187"/>
          </a:xfrm>
          <a:noFill/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Формирование государственного (муниципального) задания</a:t>
            </a:r>
            <a:endParaRPr lang="ru-RU" sz="2000" b="1" dirty="0">
              <a:solidFill>
                <a:srgbClr val="A88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51304" y="4982321"/>
            <a:ext cx="7259488" cy="31888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задание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52707" y="5432876"/>
            <a:ext cx="7272808" cy="35278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задание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нутый угол 3"/>
          <p:cNvSpPr/>
          <p:nvPr/>
        </p:nvSpPr>
        <p:spPr>
          <a:xfrm>
            <a:off x="268378" y="1243384"/>
            <a:ext cx="3182277" cy="614686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Общероссийские перечни, включают: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Загнутый угол 19"/>
          <p:cNvSpPr/>
          <p:nvPr/>
        </p:nvSpPr>
        <p:spPr>
          <a:xfrm>
            <a:off x="4716016" y="1258270"/>
            <a:ext cx="3672408" cy="639438"/>
          </a:xfrm>
          <a:prstGeom prst="foldedCorner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перечень, включает: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650" y="2101325"/>
            <a:ext cx="3524962" cy="95437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(муниципальные) услуги оказываемые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физическим лицам 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90338" y="3191311"/>
            <a:ext cx="3810036" cy="6677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(муниципальные) услуги оказываемые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юридическим лицам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90338" y="4012658"/>
            <a:ext cx="3824484" cy="8291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Работы,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выполняемые государственными и муниципальными учреждениями</a:t>
            </a: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64813" y="2109680"/>
            <a:ext cx="3824484" cy="9592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(муниципальные) услуги оказываемые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физическим лицам, не включенные в общероссийский перечень 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160968" y="2456766"/>
            <a:ext cx="720080" cy="410204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4211960" y="2348880"/>
            <a:ext cx="504056" cy="5760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211960" y="2398792"/>
            <a:ext cx="504056" cy="5261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Горизонтальный свиток 31"/>
          <p:cNvSpPr/>
          <p:nvPr/>
        </p:nvSpPr>
        <p:spPr>
          <a:xfrm>
            <a:off x="683568" y="6151270"/>
            <a:ext cx="8131254" cy="619844"/>
          </a:xfrm>
          <a:prstGeom prst="horizontalScroll">
            <a:avLst/>
          </a:prstGeom>
          <a:ln>
            <a:solidFill>
              <a:srgbClr val="00206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Субсидия на выполнение государственного (муниципального) задания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79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Прямая соединительная линия 34"/>
          <p:cNvCxnSpPr/>
          <p:nvPr/>
        </p:nvCxnSpPr>
        <p:spPr>
          <a:xfrm>
            <a:off x="3779912" y="1290303"/>
            <a:ext cx="0" cy="451496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Равнобедренный треугольник 25"/>
          <p:cNvSpPr/>
          <p:nvPr/>
        </p:nvSpPr>
        <p:spPr>
          <a:xfrm rot="10800000">
            <a:off x="5283766" y="1196752"/>
            <a:ext cx="1699114" cy="2165193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3" cstate="print">
            <a:lum contrast="12000"/>
          </a:blip>
          <a:srcRect l="5005"/>
          <a:stretch>
            <a:fillRect/>
          </a:stretch>
        </p:blipFill>
        <p:spPr bwMode="auto">
          <a:xfrm>
            <a:off x="182942" y="93742"/>
            <a:ext cx="731510" cy="9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20"/>
          <p:cNvSpPr>
            <a:spLocks noGrp="1"/>
          </p:cNvSpPr>
          <p:nvPr>
            <p:ph type="title"/>
          </p:nvPr>
        </p:nvSpPr>
        <p:spPr>
          <a:xfrm>
            <a:off x="1063895" y="126012"/>
            <a:ext cx="7650432" cy="785187"/>
          </a:xfrm>
          <a:noFill/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Размещение региональных перечней в информационно-телекоммуникационной сети Интернет </a:t>
            </a:r>
            <a:endParaRPr lang="ru-RU" sz="2000" b="1" dirty="0">
              <a:solidFill>
                <a:srgbClr val="A88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139953" y="1290303"/>
            <a:ext cx="4574374" cy="8665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официальный сайт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размещения информации о государственных и муниципальных учреждениях (www.bus.gov.ru)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761439"/>
            <a:ext cx="3096344" cy="701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перечень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158889" y="2360709"/>
            <a:ext cx="4536502" cy="64464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портал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 системы Российской Федерации (www.budget.gov.ru)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67544" y="6066399"/>
            <a:ext cx="3096344" cy="7013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 регионального перечня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64456" y="4961334"/>
            <a:ext cx="4549871" cy="10081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фициальный сайт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финансов Тверской 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области,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разделе 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«Регулирование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государственных учреждений Тверской 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области» </a:t>
            </a:r>
            <a:endParaRPr lang="ru-RU" sz="16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164456" y="6131843"/>
            <a:ext cx="4549871" cy="50405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фициальный сайт ИОГВ</a:t>
            </a:r>
            <a:endParaRPr lang="ru-RU" sz="16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187624" y="3140968"/>
            <a:ext cx="7776864" cy="171978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b="1" u="sng" dirty="0" smtClean="0">
                <a:solidFill>
                  <a:schemeClr val="tx1"/>
                </a:solidFill>
              </a:rPr>
              <a:t>ОСНОВАНИЕ</a:t>
            </a:r>
            <a:r>
              <a:rPr lang="ru-RU" sz="1800" dirty="0" smtClean="0">
                <a:solidFill>
                  <a:schemeClr val="tx1"/>
                </a:solidFill>
              </a:rPr>
              <a:t>  </a:t>
            </a:r>
            <a:r>
              <a:rPr lang="ru-RU" sz="1800" b="1" dirty="0" smtClean="0">
                <a:solidFill>
                  <a:schemeClr val="tx1"/>
                </a:solidFill>
              </a:rPr>
              <a:t>Порядок размещения</a:t>
            </a:r>
            <a:r>
              <a:rPr lang="ru-RU" sz="1800" dirty="0" smtClean="0">
                <a:solidFill>
                  <a:schemeClr val="tx1"/>
                </a:solidFill>
              </a:rPr>
              <a:t> на </a:t>
            </a:r>
            <a:r>
              <a:rPr lang="ru-RU" sz="1800" dirty="0">
                <a:solidFill>
                  <a:schemeClr val="tx1"/>
                </a:solidFill>
              </a:rPr>
              <a:t>официальном сайте для размещения информации о государственных и муниципальных учреждениях </a:t>
            </a:r>
            <a:r>
              <a:rPr lang="ru-RU" sz="1800" dirty="0" smtClean="0">
                <a:solidFill>
                  <a:schemeClr val="tx1"/>
                </a:solidFill>
              </a:rPr>
              <a:t>и на едином портале </a:t>
            </a:r>
            <a:r>
              <a:rPr lang="ru-RU" sz="1800" dirty="0">
                <a:solidFill>
                  <a:schemeClr val="tx1"/>
                </a:solidFill>
              </a:rPr>
              <a:t>бюджетной </a:t>
            </a:r>
            <a:r>
              <a:rPr lang="ru-RU" sz="1800" dirty="0" smtClean="0">
                <a:solidFill>
                  <a:schemeClr val="tx1"/>
                </a:solidFill>
              </a:rPr>
              <a:t>системы РФ в информационно-коммуникационной сети интернет региональных перечней, </a:t>
            </a:r>
            <a:r>
              <a:rPr lang="ru-RU" sz="1800" b="1" dirty="0" smtClean="0">
                <a:solidFill>
                  <a:schemeClr val="tx1"/>
                </a:solidFill>
              </a:rPr>
              <a:t>утвержденный Приказом </a:t>
            </a:r>
            <a:r>
              <a:rPr lang="ru-RU" sz="1800" b="1" dirty="0">
                <a:solidFill>
                  <a:schemeClr val="tx1"/>
                </a:solidFill>
              </a:rPr>
              <a:t>Минфина </a:t>
            </a:r>
            <a:r>
              <a:rPr lang="ru-RU" sz="1800" b="1" dirty="0" smtClean="0">
                <a:solidFill>
                  <a:schemeClr val="tx1"/>
                </a:solidFill>
              </a:rPr>
              <a:t>России </a:t>
            </a:r>
          </a:p>
          <a:p>
            <a:pPr algn="ctr"/>
            <a:r>
              <a:rPr lang="ru-RU" sz="1800" b="1" dirty="0" smtClean="0">
                <a:solidFill>
                  <a:schemeClr val="tx1"/>
                </a:solidFill>
              </a:rPr>
              <a:t>(на данный момент не принят)    </a:t>
            </a:r>
            <a:endParaRPr lang="ru-RU" sz="1800" b="1" dirty="0">
              <a:solidFill>
                <a:schemeClr val="tx1"/>
              </a:solidFill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3779912" y="1628800"/>
            <a:ext cx="36004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3779912" y="2683032"/>
            <a:ext cx="36004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779912" y="5465390"/>
            <a:ext cx="36004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Стрелка вправо 44"/>
          <p:cNvSpPr/>
          <p:nvPr/>
        </p:nvSpPr>
        <p:spPr>
          <a:xfrm>
            <a:off x="3648147" y="6331418"/>
            <a:ext cx="432049" cy="138995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26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>
            <a:off x="2051720" y="3767082"/>
            <a:ext cx="0" cy="203818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/>
          <p:nvPr/>
        </p:nvPicPr>
        <p:blipFill>
          <a:blip r:embed="rId3" cstate="print">
            <a:lum contrast="12000"/>
          </a:blip>
          <a:srcRect l="5005"/>
          <a:stretch>
            <a:fillRect/>
          </a:stretch>
        </p:blipFill>
        <p:spPr bwMode="auto">
          <a:xfrm>
            <a:off x="182942" y="93742"/>
            <a:ext cx="731510" cy="9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20"/>
          <p:cNvSpPr>
            <a:spLocks noGrp="1"/>
          </p:cNvSpPr>
          <p:nvPr>
            <p:ph type="title"/>
          </p:nvPr>
        </p:nvSpPr>
        <p:spPr>
          <a:xfrm>
            <a:off x="1063895" y="126012"/>
            <a:ext cx="7650432" cy="785187"/>
          </a:xfrm>
          <a:noFill/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A88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Нормативные правовые акты Тверской области регламентирующие формирование регионального перечня</a:t>
            </a:r>
            <a:endParaRPr lang="ru-RU" sz="2000" b="1" dirty="0">
              <a:solidFill>
                <a:srgbClr val="A88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6" y="1394261"/>
            <a:ext cx="8136904" cy="187220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постановления Тверской области «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 формирования, ведения и утверждения регионального перечня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(классификатора) государственных (муниципальных) услуг, не включенных в общероссийские базовые (отраслевые) перечни (классификаторы) государственных и муниципальных услуг, и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работ» </a:t>
            </a:r>
            <a:r>
              <a:rPr lang="ru-RU" sz="1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(запланирован к рассмотрению на заседании ПТО – 07.11.2017) </a:t>
            </a:r>
            <a:endParaRPr lang="ru-RU" sz="1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02990" y="4086436"/>
            <a:ext cx="5904656" cy="8665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видов деятельности, по которым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формируются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регионального перечня государственных (муниципальных) услуг, и работ</a:t>
            </a: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3497247"/>
            <a:ext cx="5355232" cy="36251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Минфина ТО утверждается: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825897" y="5229200"/>
            <a:ext cx="5904656" cy="64464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 формирования (изменения) реестровой записи, а также структуры уникального номера реестровой записи</a:t>
            </a: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051720" y="4519723"/>
            <a:ext cx="6480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051720" y="5551523"/>
            <a:ext cx="6480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15616" y="3645024"/>
            <a:ext cx="44690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132883" y="3308842"/>
            <a:ext cx="8384" cy="3516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267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973495"/>
              </p:ext>
            </p:extLst>
          </p:nvPr>
        </p:nvGraphicFramePr>
        <p:xfrm>
          <a:off x="72469" y="1811095"/>
          <a:ext cx="8908812" cy="44533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6536"/>
                <a:gridCol w="65693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735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69395"/>
              </a:tblGrid>
              <a:tr h="385683">
                <a:tc>
                  <a:txBody>
                    <a:bodyPr/>
                    <a:lstStyle/>
                    <a:p>
                      <a:pPr algn="ctr" fontAlgn="ctr"/>
                      <a:endParaRPr lang="ru-RU" sz="19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показателя</a:t>
                      </a:r>
                      <a:endParaRPr lang="ru-RU" sz="19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u-RU" sz="19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</a:t>
                      </a: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35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Дотация на выравнивание замена доп. нормативом от НДФЛ </a:t>
                      </a:r>
                      <a:r>
                        <a:rPr lang="ru-RU" sz="1900" b="0" i="1" u="none" strike="noStrike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(+19,4% в итоге к уровню БК)</a:t>
                      </a:r>
                      <a:endParaRPr lang="ru-RU" sz="1900" b="0" i="1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2 415,2</a:t>
                      </a: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2 553,1</a:t>
                      </a: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1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Дотация на выравнивание </a:t>
                      </a:r>
                      <a:r>
                        <a:rPr lang="ru-RU" sz="1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МР </a:t>
                      </a:r>
                      <a:r>
                        <a:rPr lang="ru-RU" sz="19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ru-RU" sz="1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</a:t>
                      </a:r>
                      <a:r>
                        <a:rPr lang="en-US" sz="1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1900" b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900" b="0" u="none" strike="noStrike" baseline="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ден</a:t>
                      </a:r>
                      <a:r>
                        <a:rPr lang="ru-RU" sz="1900" b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форме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661,6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741,3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539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Дотация на сбалансированность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600" b="0" i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сохранение уровня доходов прошлого года</a:t>
                      </a:r>
                      <a:r>
                        <a:rPr lang="ru-R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248,0</a:t>
                      </a:r>
                      <a:endParaRPr lang="ru-RU" sz="19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33,3</a:t>
                      </a:r>
                      <a:endParaRPr lang="ru-RU" sz="19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1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Дотация в связи с преобразованием в ГО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124,5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220,1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1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Дотация на выравнивание поселений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321,4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322,8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1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Дотация</a:t>
                      </a:r>
                      <a:r>
                        <a:rPr lang="ru-RU" sz="1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за развитие демографической ситуации</a:t>
                      </a:r>
                      <a:endParaRPr lang="ru-RU" sz="1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10,0</a:t>
                      </a:r>
                      <a:endParaRPr lang="ru-RU" sz="1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1559"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 распределено законом</a:t>
                      </a:r>
                      <a:r>
                        <a:rPr lang="ru-RU" sz="1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 бюджете</a:t>
                      </a:r>
                      <a:endParaRPr lang="ru-RU" sz="1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3 770,7</a:t>
                      </a:r>
                      <a:endParaRPr lang="ru-RU" sz="1900" b="1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3 880,6</a:t>
                      </a:r>
                      <a:endParaRPr lang="ru-RU" sz="1900" b="1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941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Дотация сбалансированность</a:t>
                      </a:r>
                    </a:p>
                    <a:p>
                      <a:pPr algn="l" fontAlgn="ctr"/>
                      <a:r>
                        <a:rPr lang="ru-RU" sz="1600" b="0" i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Распределение в течение</a:t>
                      </a:r>
                      <a:r>
                        <a:rPr lang="ru-RU" sz="1600" b="0" i="1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года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255,7</a:t>
                      </a:r>
                      <a:endParaRPr lang="ru-RU" sz="19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304,5</a:t>
                      </a:r>
                      <a:endParaRPr lang="ru-RU" sz="19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97992">
                <a:tc>
                  <a:txBody>
                    <a:bodyPr/>
                    <a:lstStyle/>
                    <a:p>
                      <a:pPr algn="l" fontAlgn="ctr"/>
                      <a:endParaRPr lang="ru-RU" sz="1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4 026,4</a:t>
                      </a:r>
                      <a:endParaRPr lang="ru-RU" sz="1900" b="1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9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4 185,1</a:t>
                      </a:r>
                      <a:endParaRPr lang="ru-RU" sz="1900" b="1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999" marR="35999" marT="35999" marB="359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617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989763" y="64579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srgbClr val="898989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6177" name="Прямоугольник 12"/>
          <p:cNvSpPr>
            <a:spLocks noChangeArrowheads="1"/>
          </p:cNvSpPr>
          <p:nvPr/>
        </p:nvSpPr>
        <p:spPr bwMode="auto">
          <a:xfrm>
            <a:off x="656431" y="192861"/>
            <a:ext cx="83248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финансовой поддержки МО</a:t>
            </a:r>
          </a:p>
        </p:txBody>
      </p:sp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7490926" y="1468102"/>
            <a:ext cx="1490355" cy="299045"/>
          </a:xfrm>
          <a:prstGeom prst="roundRect">
            <a:avLst>
              <a:gd name="adj" fmla="val 8717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руб.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2469" y="1134885"/>
            <a:ext cx="7005637" cy="325878"/>
          </a:xfrm>
          <a:prstGeom prst="roundRect">
            <a:avLst>
              <a:gd name="adj" fmla="val 8717"/>
            </a:avLst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Общий объем финансовой поддержки 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 на 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4%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51743" y="6417000"/>
            <a:ext cx="2352306" cy="343908"/>
          </a:xfrm>
          <a:prstGeom prst="roundRect">
            <a:avLst>
              <a:gd name="adj" fmla="val 8717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ru-RU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159 млн руб.</a:t>
            </a: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6772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9843" y="2311400"/>
            <a:ext cx="860435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b="1" dirty="0" smtClean="0">
                <a:latin typeface="Georgia" panose="02040502050405020303" pitchFamily="18" charset="0"/>
              </a:rPr>
              <a:t>1. Распределение дотаций на выравнивание бюджетной обеспеченности</a:t>
            </a:r>
          </a:p>
          <a:p>
            <a:pPr algn="ctr">
              <a:lnSpc>
                <a:spcPct val="120000"/>
              </a:lnSpc>
            </a:pPr>
            <a:endParaRPr lang="ru-RU" sz="2800" b="1" dirty="0" smtClean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534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989763" y="64579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srgbClr val="898989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6177" name="Прямоугольник 12"/>
          <p:cNvSpPr>
            <a:spLocks noChangeArrowheads="1"/>
          </p:cNvSpPr>
          <p:nvPr/>
        </p:nvSpPr>
        <p:spPr bwMode="auto">
          <a:xfrm>
            <a:off x="656431" y="192861"/>
            <a:ext cx="8324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ограничения и установки при формировании </a:t>
            </a:r>
            <a:r>
              <a:rPr lang="ru-RU" altLang="ru-RU" sz="2000" b="1" dirty="0" smtClean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межбюджетных отношений</a:t>
            </a:r>
            <a:endParaRPr lang="ru-RU" altLang="ru-RU" sz="2000" b="1" dirty="0">
              <a:solidFill>
                <a:srgbClr val="A8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25"/>
          <p:cNvSpPr/>
          <p:nvPr/>
        </p:nvSpPr>
        <p:spPr bwMode="auto">
          <a:xfrm>
            <a:off x="58255" y="1098013"/>
            <a:ext cx="1813054" cy="13372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2459137" y="1098012"/>
            <a:ext cx="6447453" cy="13372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выравнивания бюджетной обеспеченности муниципалитетов, с учетом</a:t>
            </a:r>
          </a:p>
          <a:p>
            <a:pPr marL="285750" indent="-285750">
              <a:buFontTx/>
              <a:buChar char="-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численности населения</a:t>
            </a:r>
          </a:p>
          <a:p>
            <a:pPr marL="285750" indent="-285750">
              <a:buFontTx/>
              <a:buChar char="-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 экономических особенностей </a:t>
            </a:r>
          </a:p>
        </p:txBody>
      </p:sp>
      <p:cxnSp>
        <p:nvCxnSpPr>
          <p:cNvPr id="28" name="Прямая со стрелкой 27"/>
          <p:cNvCxnSpPr>
            <a:stCxn id="26" idx="3"/>
            <a:endCxn id="27" idx="1"/>
          </p:cNvCxnSpPr>
          <p:nvPr/>
        </p:nvCxnSpPr>
        <p:spPr>
          <a:xfrm>
            <a:off x="1871309" y="1766651"/>
            <a:ext cx="587828" cy="0"/>
          </a:xfrm>
          <a:prstGeom prst="straightConnector1">
            <a:avLst/>
          </a:prstGeom>
          <a:ln w="31750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 bwMode="auto">
          <a:xfrm>
            <a:off x="58255" y="3446163"/>
            <a:ext cx="1813054" cy="21367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 и установки</a:t>
            </a: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2459137" y="2668557"/>
            <a:ext cx="6447453" cy="17448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БК РФ:</a:t>
            </a:r>
          </a:p>
          <a:p>
            <a:pPr marL="285750" indent="-285750">
              <a:buFontTx/>
              <a:buChar char="-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методика для всех МО</a:t>
            </a:r>
          </a:p>
          <a:p>
            <a:pPr marL="285750" indent="-285750">
              <a:buFontTx/>
              <a:buChar char="-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выравнивание на «душу населения»</a:t>
            </a:r>
          </a:p>
          <a:p>
            <a:pPr marL="285750" indent="-285750">
              <a:buFontTx/>
              <a:buChar char="-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 особенностей налогового потенциала и социально экономических особенностей - «стоимость оказания услуги на 1 жителя, в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зависимости от численности населения</a:t>
            </a: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2459136" y="4544008"/>
            <a:ext cx="6447453" cy="21180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Установки </a:t>
            </a:r>
            <a:r>
              <a:rPr lang="ru-RU" sz="1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МинФина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</a:t>
            </a:r>
          </a:p>
          <a:p>
            <a:pPr marL="285750" indent="-285750">
              <a:buFontTx/>
              <a:buChar char="-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максимальная доля – дотация на выравнивание</a:t>
            </a:r>
          </a:p>
          <a:p>
            <a:pPr marL="285750" indent="-285750">
              <a:buFontTx/>
              <a:buChar char="-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максимальная замена дотаций дополнительными нормативами от НДФЛ (минимальный уровень – 15%)</a:t>
            </a:r>
          </a:p>
          <a:p>
            <a:pPr marL="285750" indent="-285750">
              <a:buFontTx/>
              <a:buChar char="-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стимулирующий компонент в МБТ</a:t>
            </a:r>
          </a:p>
          <a:p>
            <a:pPr marL="285750" indent="-285750">
              <a:buFontTx/>
              <a:buChar char="-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распределение законом о бюджете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871309" y="5582873"/>
            <a:ext cx="587828" cy="0"/>
          </a:xfrm>
          <a:prstGeom prst="straightConnector1">
            <a:avLst/>
          </a:prstGeom>
          <a:ln w="31750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871309" y="3446163"/>
            <a:ext cx="587828" cy="0"/>
          </a:xfrm>
          <a:prstGeom prst="straightConnector1">
            <a:avLst/>
          </a:prstGeom>
          <a:ln w="31750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2838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989763" y="64579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srgbClr val="898989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6177" name="Прямоугольник 12"/>
          <p:cNvSpPr>
            <a:spLocks noChangeArrowheads="1"/>
          </p:cNvSpPr>
          <p:nvPr/>
        </p:nvSpPr>
        <p:spPr bwMode="auto">
          <a:xfrm>
            <a:off x="1066799" y="192861"/>
            <a:ext cx="79144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дотаций на выравнивание бюджетной обеспеченности </a:t>
            </a:r>
            <a:r>
              <a:rPr lang="ru-RU" altLang="ru-RU" sz="2000" b="1" dirty="0" smtClean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районов и городских округов</a:t>
            </a:r>
            <a:endParaRPr lang="ru-RU" altLang="ru-RU" sz="2000" b="1" dirty="0">
              <a:solidFill>
                <a:srgbClr val="A8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6065838" y="5472113"/>
            <a:ext cx="0" cy="12065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88220" y="3482778"/>
            <a:ext cx="8798717" cy="3263944"/>
          </a:xfrm>
          <a:prstGeom prst="roundRect">
            <a:avLst>
              <a:gd name="adj" fmla="val 8717"/>
            </a:avLst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marL="457200" indent="-457200">
              <a:buAutoNum type="arabicPeriod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Сохранение подходов 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группировке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 1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городские округа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больше 100 тыс. чел.;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 2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городские округа меньше 100 тыс. чел.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районы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тыс. чел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.;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 4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районы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до 30 тыс. чел.;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 5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районы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до 20 тыс. чел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.;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 6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районы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тыс. чел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.;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 7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ЗАТО</a:t>
            </a:r>
          </a:p>
          <a:p>
            <a:pPr marL="457200" indent="-457200">
              <a:buFont typeface="+mj-lt"/>
              <a:buAutoNum type="arabicPeriod" startAt="2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налогового потенциала 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всем 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налогам</a:t>
            </a:r>
          </a:p>
          <a:p>
            <a:pPr marL="457200" indent="-457200">
              <a:buFontTx/>
              <a:buAutoNum type="arabicPeriod" startAt="2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Определение «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минимального бюджета на душу населения» по группе 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(уровень 2017 * ИПЦ - 104%)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 startAt="2"/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Дотация покрывает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нехватку налоговых доходов до «минимального бюджета»</a:t>
            </a:r>
            <a:endParaRPr lang="ru-RU" sz="2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8221" y="1488516"/>
            <a:ext cx="8798717" cy="1529507"/>
          </a:xfrm>
          <a:prstGeom prst="roundRect">
            <a:avLst>
              <a:gd name="adj" fmla="val 8717"/>
            </a:avLst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Сохранение доли 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дотаций на выравнивание 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уровне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78%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общем объеме МБТ (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294,4 млн </a:t>
            </a:r>
            <a:r>
              <a:rPr lang="ru-RU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руб. 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учетом дополнительных нормативов от НДФЛ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>
              <a:defRPr/>
            </a:pPr>
            <a:r>
              <a:rPr lang="ru-RU" sz="24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(строка 1 + строка 2 слайд 1)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8220" y="3096213"/>
            <a:ext cx="8798717" cy="372701"/>
          </a:xfrm>
          <a:prstGeom prst="roundRect">
            <a:avLst>
              <a:gd name="adj" fmla="val 871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Методика распределения </a:t>
            </a:r>
            <a:endParaRPr lang="ru-R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8221" y="987460"/>
            <a:ext cx="8798717" cy="462917"/>
          </a:xfrm>
          <a:prstGeom prst="roundRect">
            <a:avLst>
              <a:gd name="adj" fmla="val 871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положения</a:t>
            </a:r>
            <a:endParaRPr lang="ru-R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68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989763" y="64579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srgbClr val="898989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6177" name="Прямоугольник 12"/>
          <p:cNvSpPr>
            <a:spLocks noChangeArrowheads="1"/>
          </p:cNvSpPr>
          <p:nvPr/>
        </p:nvSpPr>
        <p:spPr bwMode="auto">
          <a:xfrm>
            <a:off x="1066799" y="192861"/>
            <a:ext cx="79144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расчета дотации на выравнивание</a:t>
            </a:r>
          </a:p>
        </p:txBody>
      </p:sp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793608"/>
              </p:ext>
            </p:extLst>
          </p:nvPr>
        </p:nvGraphicFramePr>
        <p:xfrm>
          <a:off x="314323" y="1202091"/>
          <a:ext cx="8643064" cy="220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8795"/>
                <a:gridCol w="2024743"/>
                <a:gridCol w="1987421"/>
                <a:gridCol w="19221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МО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Численность населения на 01.01.2017,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Налоговый потенциал по основным налогам, тыс. руб.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Налоговый потенциал по основным налогам на человека, руб.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1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2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3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4=3/2 * </a:t>
                      </a:r>
                      <a:r>
                        <a:rPr lang="ru-RU" i="1" dirty="0" smtClean="0">
                          <a:solidFill>
                            <a:sysClr val="windowText" lastClr="000000"/>
                          </a:solidFill>
                        </a:rPr>
                        <a:t>1000</a:t>
                      </a:r>
                      <a:endParaRPr lang="ru-RU" i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ysClr val="windowText" lastClr="000000"/>
                          </a:solidFill>
                        </a:rPr>
                        <a:t>Андреапольский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11 </a:t>
                      </a:r>
                      <a:r>
                        <a:rPr lang="ru-RU" sz="1800" kern="1200" dirty="0" smtClean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122</a:t>
                      </a:r>
                      <a:endParaRPr lang="ru-RU" sz="1800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kern="1200" dirty="0" smtClean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27 693,9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kern="1200" dirty="0" smtClean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2 490,0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931658"/>
              </p:ext>
            </p:extLst>
          </p:nvPr>
        </p:nvGraphicFramePr>
        <p:xfrm>
          <a:off x="314325" y="3715136"/>
          <a:ext cx="8643064" cy="220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4230"/>
                <a:gridCol w="2379308"/>
                <a:gridCol w="1987421"/>
                <a:gridCol w="19221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Минимальный уровень доходов по группе в 2017 году, руб./чел.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Минимальный уровень доходов по группе в 2017 году увеличенный на ИПЦ (4%), руб./чел.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Размер дотации на 1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 человека, руб.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Итого размер дотации,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 тыс. руб.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5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6=5 * </a:t>
                      </a:r>
                      <a:r>
                        <a:rPr lang="ru-RU" i="1" dirty="0" smtClean="0">
                          <a:solidFill>
                            <a:sysClr val="windowText" lastClr="000000"/>
                          </a:solidFill>
                        </a:rPr>
                        <a:t>1,04</a:t>
                      </a:r>
                      <a:endParaRPr lang="ru-RU" i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7=6-4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0" dirty="0" smtClean="0">
                          <a:solidFill>
                            <a:sysClr val="windowText" lastClr="000000"/>
                          </a:solidFill>
                        </a:rPr>
                        <a:t>8=7 * 2 / </a:t>
                      </a:r>
                      <a:r>
                        <a:rPr lang="ru-RU" i="1" dirty="0" smtClean="0">
                          <a:solidFill>
                            <a:sysClr val="windowText" lastClr="000000"/>
                          </a:solidFill>
                        </a:rPr>
                        <a:t>1000</a:t>
                      </a:r>
                      <a:endParaRPr lang="ru-RU" i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8 300,5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8 632,5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6 142,5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kern="1200" dirty="0" smtClean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68 317,0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4482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989763" y="64579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srgbClr val="898989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6177" name="Прямоугольник 12"/>
          <p:cNvSpPr>
            <a:spLocks noChangeArrowheads="1"/>
          </p:cNvSpPr>
          <p:nvPr/>
        </p:nvSpPr>
        <p:spPr bwMode="auto">
          <a:xfrm>
            <a:off x="1066799" y="192861"/>
            <a:ext cx="79144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дотаций на выравнивание бюджетной обеспеченности МР (ГО) - Итоги</a:t>
            </a:r>
          </a:p>
        </p:txBody>
      </p:sp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9" name="Диаграмма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2115059"/>
              </p:ext>
            </p:extLst>
          </p:nvPr>
        </p:nvGraphicFramePr>
        <p:xfrm>
          <a:off x="123372" y="1008064"/>
          <a:ext cx="8926286" cy="5815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799331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9843" y="2311400"/>
            <a:ext cx="860435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800" b="1" dirty="0">
                <a:latin typeface="Georgia" panose="02040502050405020303" pitchFamily="18" charset="0"/>
              </a:rPr>
              <a:t>2</a:t>
            </a:r>
            <a:r>
              <a:rPr lang="ru-RU" sz="2800" b="1" dirty="0" smtClean="0">
                <a:latin typeface="Georgia" panose="02040502050405020303" pitchFamily="18" charset="0"/>
              </a:rPr>
              <a:t>. </a:t>
            </a:r>
            <a:r>
              <a:rPr lang="ru-RU" sz="2800" b="1" dirty="0" smtClean="0">
                <a:latin typeface="Georgia" panose="02040502050405020303" pitchFamily="18" charset="0"/>
              </a:rPr>
              <a:t>Распределение дотации для сохранения уровня доходов</a:t>
            </a:r>
          </a:p>
        </p:txBody>
      </p:sp>
    </p:spTree>
    <p:extLst>
      <p:ext uri="{BB962C8B-B14F-4D97-AF65-F5344CB8AC3E}">
        <p14:creationId xmlns:p14="http://schemas.microsoft.com/office/powerpoint/2010/main" val="12347808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989763" y="64579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srgbClr val="898989"/>
                </a:solidFill>
                <a:latin typeface="Arial" panose="020B0604020202020204" pitchFamily="34" charset="0"/>
              </a:rPr>
              <a:t>8</a:t>
            </a:r>
            <a:endParaRPr lang="ru-RU" altLang="ru-RU" sz="1200" dirty="0" smtClean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6177" name="Прямоугольник 12"/>
          <p:cNvSpPr>
            <a:spLocks noChangeArrowheads="1"/>
          </p:cNvSpPr>
          <p:nvPr/>
        </p:nvSpPr>
        <p:spPr bwMode="auto">
          <a:xfrm>
            <a:off x="1066799" y="192861"/>
            <a:ext cx="79144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дотации на сбалансированность </a:t>
            </a:r>
            <a:b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2000" b="1" dirty="0">
                <a:solidFill>
                  <a:srgbClr val="A8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</a:t>
            </a:r>
          </a:p>
        </p:txBody>
      </p:sp>
      <p:pic>
        <p:nvPicPr>
          <p:cNvPr id="6187" name="Рисунок 20"/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/>
          <a:stretch>
            <a:fillRect/>
          </a:stretch>
        </p:blipFill>
        <p:spPr bwMode="auto">
          <a:xfrm>
            <a:off x="182563" y="93663"/>
            <a:ext cx="7318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61947" y="4178687"/>
            <a:ext cx="2043658" cy="206590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доходы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  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61947" y="1396294"/>
            <a:ext cx="2043658" cy="27823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Дотация на выравнивание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 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авая фигурная скобка 14"/>
          <p:cNvSpPr/>
          <p:nvPr/>
        </p:nvSpPr>
        <p:spPr>
          <a:xfrm>
            <a:off x="4348205" y="1011283"/>
            <a:ext cx="366957" cy="390297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05546" y="877263"/>
            <a:ext cx="3975734" cy="722312"/>
          </a:xfrm>
          <a:prstGeom prst="roundRect">
            <a:avLst>
              <a:gd name="adj" fmla="val 871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часть дотации на сбалансированность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29919" y="1004341"/>
            <a:ext cx="1897610" cy="52440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Стабильные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 года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92229" y="1401580"/>
            <a:ext cx="1897610" cy="0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aphicFrame>
        <p:nvGraphicFramePr>
          <p:cNvPr id="20" name="Group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163694"/>
              </p:ext>
            </p:extLst>
          </p:nvPr>
        </p:nvGraphicFramePr>
        <p:xfrm>
          <a:off x="4426858" y="2568630"/>
          <a:ext cx="4619669" cy="2242185"/>
        </p:xfrm>
        <a:graphic>
          <a:graphicData uri="http://schemas.openxmlformats.org/drawingml/2006/table">
            <a:tbl>
              <a:tblPr/>
              <a:tblGrid>
                <a:gridCol w="1553029"/>
                <a:gridCol w="1016000"/>
                <a:gridCol w="1023257"/>
                <a:gridCol w="1027383"/>
              </a:tblGrid>
              <a:tr h="56668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МО</a:t>
                      </a:r>
                    </a:p>
                  </a:txBody>
                  <a:tcPr marL="9526" marR="9526" marT="9485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2017 года, млн руб.</a:t>
                      </a:r>
                    </a:p>
                  </a:txBody>
                  <a:tcPr marL="9526" marR="9526" marT="9485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 2018 года, млн руб.</a:t>
                      </a:r>
                    </a:p>
                  </a:txBody>
                  <a:tcPr marL="9526" marR="9526" marT="9485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Дотация (млн руб.)</a:t>
                      </a:r>
                    </a:p>
                  </a:txBody>
                  <a:tcPr marL="9526" marR="9526" marT="9485" marB="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295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Бологовский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204,7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202,5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2,2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5295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Оленинский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111,3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102,0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9,3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5295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Молоковский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59,4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50,4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9,0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5295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Жарковский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71,6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58,9</a:t>
                      </a:r>
                      <a:endParaRPr kumimoji="0" lang="ru-RU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12,7</a:t>
                      </a:r>
                      <a:endParaRPr kumimoji="0" lang="ru-RU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5669835" y="1655459"/>
            <a:ext cx="2813765" cy="730498"/>
          </a:xfrm>
          <a:prstGeom prst="roundRect">
            <a:avLst>
              <a:gd name="adj" fmla="val 871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 млн руб.</a:t>
            </a:r>
          </a:p>
          <a:p>
            <a:pPr algn="ctr">
              <a:defRPr/>
            </a:pPr>
            <a:r>
              <a:rPr lang="ru-RU" sz="20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(строка 3 слайд 1)</a:t>
            </a:r>
            <a:endParaRPr lang="ru-RU" sz="20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60252" y="5095570"/>
            <a:ext cx="4486274" cy="1341513"/>
          </a:xfrm>
          <a:prstGeom prst="roundRect">
            <a:avLst>
              <a:gd name="adj" fmla="val 871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Условие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предоставления – реализация заключенного соглашения с МФ ТО и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развитию экономического и налогового потенциала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2089839" y="1004341"/>
            <a:ext cx="2115766" cy="9440"/>
          </a:xfrm>
          <a:prstGeom prst="line">
            <a:avLst/>
          </a:prstGeom>
          <a:ln>
            <a:prstDash val="dash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2169508" y="6351588"/>
            <a:ext cx="2036097" cy="433387"/>
          </a:xfrm>
          <a:prstGeom prst="roundRect">
            <a:avLst>
              <a:gd name="adj" fmla="val 8717"/>
            </a:avLst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год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6850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27046</TotalTime>
  <Words>1338</Words>
  <Application>Microsoft Office PowerPoint</Application>
  <PresentationFormat>Экран (4:3)</PresentationFormat>
  <Paragraphs>264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ＭＳ Ｐゴシック</vt:lpstr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Правовая основа формирования регионального перечня</vt:lpstr>
      <vt:lpstr>Порядок формирования, ведения и утверждения регионального перечня государственных (муниципальных) услуг и работ</vt:lpstr>
      <vt:lpstr>Формирование государственного (муниципального) задания</vt:lpstr>
      <vt:lpstr>Размещение региональных перечней в информационно-телекоммуникационной сети Интернет </vt:lpstr>
      <vt:lpstr>Нормативные правовые акты Тверской области регламентирующие формирование регионального перечня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ТЕХНИЧЕСКОЕ ЗАДАНИЕ  НА РЕКОНСТРУКЦИЮ МОУ «СРЕДНЯЯ ШКОЛА №13»  (с устройством пристройки столовой)   в г. КИМРЫ   ТВЕРСКОЙ ОБЛАСТИ  А.А.Каспржак начальник департамента образования Тверской области</dc:title>
  <dc:creator>peres</dc:creator>
  <cp:lastModifiedBy>Kalmykov</cp:lastModifiedBy>
  <cp:revision>2880</cp:revision>
  <cp:lastPrinted>2017-10-27T10:19:35Z</cp:lastPrinted>
  <dcterms:created xsi:type="dcterms:W3CDTF">2008-10-17T07:39:58Z</dcterms:created>
  <dcterms:modified xsi:type="dcterms:W3CDTF">2017-11-02T06:56:14Z</dcterms:modified>
</cp:coreProperties>
</file>