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7" r:id="rId2"/>
    <p:sldId id="286" r:id="rId3"/>
    <p:sldId id="259" r:id="rId4"/>
    <p:sldId id="258" r:id="rId5"/>
    <p:sldId id="284" r:id="rId6"/>
    <p:sldId id="289" r:id="rId7"/>
    <p:sldId id="285" r:id="rId8"/>
    <p:sldId id="260" r:id="rId9"/>
    <p:sldId id="261" r:id="rId10"/>
    <p:sldId id="262" r:id="rId11"/>
    <p:sldId id="264" r:id="rId12"/>
    <p:sldId id="265" r:id="rId13"/>
    <p:sldId id="266" r:id="rId14"/>
    <p:sldId id="273" r:id="rId15"/>
    <p:sldId id="288" r:id="rId16"/>
    <p:sldId id="274" r:id="rId17"/>
    <p:sldId id="290"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5" autoAdjust="0"/>
    <p:restoredTop sz="96953" autoAdjust="0"/>
  </p:normalViewPr>
  <p:slideViewPr>
    <p:cSldViewPr snapToGrid="0">
      <p:cViewPr varScale="1">
        <p:scale>
          <a:sx n="127" d="100"/>
          <a:sy n="127" d="100"/>
        </p:scale>
        <p:origin x="1026" y="12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A419DD-7541-4060-AC6D-9DF9C34FB5E8}" type="datetimeFigureOut">
              <a:rPr lang="ru-RU" smtClean="0"/>
              <a:pPr/>
              <a:t>20.02.2018</a:t>
            </a:fld>
            <a:endParaRPr lang="ru-RU"/>
          </a:p>
        </p:txBody>
      </p:sp>
      <p:sp>
        <p:nvSpPr>
          <p:cNvPr id="4" name="Образ слайда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9B2635A-78C0-46FE-AF49-334CB4C401ED}" type="slidenum">
              <a:rPr lang="ru-RU" smtClean="0"/>
              <a:pPr/>
              <a:t>‹#›</a:t>
            </a:fld>
            <a:endParaRPr lang="ru-RU"/>
          </a:p>
        </p:txBody>
      </p:sp>
    </p:spTree>
    <p:extLst>
      <p:ext uri="{BB962C8B-B14F-4D97-AF65-F5344CB8AC3E}">
        <p14:creationId xmlns:p14="http://schemas.microsoft.com/office/powerpoint/2010/main" val="13299201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defTabSz="922338" eaLnBrk="0" hangingPunct="0">
              <a:defRPr sz="1400">
                <a:solidFill>
                  <a:schemeClr val="tx1"/>
                </a:solidFill>
                <a:latin typeface="Arial" pitchFamily="34" charset="0"/>
                <a:cs typeface="Arial" pitchFamily="34" charset="0"/>
              </a:defRPr>
            </a:lvl1pPr>
            <a:lvl2pPr marL="749300" indent="-288925" defTabSz="922338" eaLnBrk="0" hangingPunct="0">
              <a:defRPr sz="1400">
                <a:solidFill>
                  <a:schemeClr val="tx1"/>
                </a:solidFill>
                <a:latin typeface="Arial" pitchFamily="34" charset="0"/>
                <a:cs typeface="Arial" pitchFamily="34" charset="0"/>
              </a:defRPr>
            </a:lvl2pPr>
            <a:lvl3pPr marL="1150938" indent="-228600" defTabSz="922338" eaLnBrk="0" hangingPunct="0">
              <a:defRPr sz="1400">
                <a:solidFill>
                  <a:schemeClr val="tx1"/>
                </a:solidFill>
                <a:latin typeface="Arial" pitchFamily="34" charset="0"/>
                <a:cs typeface="Arial" pitchFamily="34" charset="0"/>
              </a:defRPr>
            </a:lvl3pPr>
            <a:lvl4pPr marL="1612900" indent="-230188" defTabSz="922338" eaLnBrk="0" hangingPunct="0">
              <a:defRPr sz="1400">
                <a:solidFill>
                  <a:schemeClr val="tx1"/>
                </a:solidFill>
                <a:latin typeface="Arial" pitchFamily="34" charset="0"/>
                <a:cs typeface="Arial" pitchFamily="34" charset="0"/>
              </a:defRPr>
            </a:lvl4pPr>
            <a:lvl5pPr marL="2076450" indent="-230188" defTabSz="922338" eaLnBrk="0" hangingPunct="0">
              <a:defRPr sz="1400">
                <a:solidFill>
                  <a:schemeClr val="tx1"/>
                </a:solidFill>
                <a:latin typeface="Arial" pitchFamily="34" charset="0"/>
                <a:cs typeface="Arial" pitchFamily="34" charset="0"/>
              </a:defRPr>
            </a:lvl5pPr>
            <a:lvl6pPr marL="2533650" indent="-230188" defTabSz="922338" eaLnBrk="0" fontAlgn="base" hangingPunct="0">
              <a:spcBef>
                <a:spcPct val="0"/>
              </a:spcBef>
              <a:spcAft>
                <a:spcPct val="0"/>
              </a:spcAft>
              <a:defRPr sz="1400">
                <a:solidFill>
                  <a:schemeClr val="tx1"/>
                </a:solidFill>
                <a:latin typeface="Arial" pitchFamily="34" charset="0"/>
                <a:cs typeface="Arial" pitchFamily="34" charset="0"/>
              </a:defRPr>
            </a:lvl6pPr>
            <a:lvl7pPr marL="2990850" indent="-230188" defTabSz="922338" eaLnBrk="0" fontAlgn="base" hangingPunct="0">
              <a:spcBef>
                <a:spcPct val="0"/>
              </a:spcBef>
              <a:spcAft>
                <a:spcPct val="0"/>
              </a:spcAft>
              <a:defRPr sz="1400">
                <a:solidFill>
                  <a:schemeClr val="tx1"/>
                </a:solidFill>
                <a:latin typeface="Arial" pitchFamily="34" charset="0"/>
                <a:cs typeface="Arial" pitchFamily="34" charset="0"/>
              </a:defRPr>
            </a:lvl7pPr>
            <a:lvl8pPr marL="3448050" indent="-230188" defTabSz="922338" eaLnBrk="0" fontAlgn="base" hangingPunct="0">
              <a:spcBef>
                <a:spcPct val="0"/>
              </a:spcBef>
              <a:spcAft>
                <a:spcPct val="0"/>
              </a:spcAft>
              <a:defRPr sz="1400">
                <a:solidFill>
                  <a:schemeClr val="tx1"/>
                </a:solidFill>
                <a:latin typeface="Arial" pitchFamily="34" charset="0"/>
                <a:cs typeface="Arial" pitchFamily="34" charset="0"/>
              </a:defRPr>
            </a:lvl8pPr>
            <a:lvl9pPr marL="3905250" indent="-230188" defTabSz="922338" eaLnBrk="0" fontAlgn="base" hangingPunct="0">
              <a:spcBef>
                <a:spcPct val="0"/>
              </a:spcBef>
              <a:spcAft>
                <a:spcPct val="0"/>
              </a:spcAft>
              <a:defRPr sz="1400">
                <a:solidFill>
                  <a:schemeClr val="tx1"/>
                </a:solidFill>
                <a:latin typeface="Arial" pitchFamily="34" charset="0"/>
                <a:cs typeface="Arial" pitchFamily="34" charset="0"/>
              </a:defRPr>
            </a:lvl9pPr>
          </a:lstStyle>
          <a:p>
            <a:pPr eaLnBrk="1" hangingPunct="1"/>
            <a:fld id="{CED2394B-EA9F-4A6B-9AE7-45733FE2406B}" type="slidenum">
              <a:rPr lang="ru-RU" sz="1200"/>
              <a:pPr eaLnBrk="1" hangingPunct="1"/>
              <a:t>1</a:t>
            </a:fld>
            <a:endParaRPr lang="ru-RU" sz="120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p:txBody>
          <a:bodyPr/>
          <a:lstStyle/>
          <a:p>
            <a:pPr eaLnBrk="1" hangingPunct="1"/>
            <a:endParaRPr lang="en-US" smtClean="0">
              <a:latin typeface="Arial" pitchFamily="34" charset="0"/>
              <a:ea typeface="ＭＳ Ｐゴシック" pitchFamily="34" charset="-128"/>
            </a:endParaRPr>
          </a:p>
        </p:txBody>
      </p:sp>
    </p:spTree>
    <p:extLst>
      <p:ext uri="{BB962C8B-B14F-4D97-AF65-F5344CB8AC3E}">
        <p14:creationId xmlns:p14="http://schemas.microsoft.com/office/powerpoint/2010/main" val="40344373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358BDCEF-08FB-4833-A4FB-EB1068889394}" type="datetimeFigureOut">
              <a:rPr lang="ru-RU" smtClean="0"/>
              <a:pPr/>
              <a:t>20.02.2018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683EC6E-027D-474F-91B5-25ED1D96105F}" type="slidenum">
              <a:rPr lang="ru-RU" smtClean="0"/>
              <a:pPr/>
              <a:t>‹#›</a:t>
            </a:fld>
            <a:endParaRPr lang="ru-RU"/>
          </a:p>
        </p:txBody>
      </p:sp>
    </p:spTree>
    <p:extLst>
      <p:ext uri="{BB962C8B-B14F-4D97-AF65-F5344CB8AC3E}">
        <p14:creationId xmlns:p14="http://schemas.microsoft.com/office/powerpoint/2010/main" val="24943541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58BDCEF-08FB-4833-A4FB-EB1068889394}" type="datetimeFigureOut">
              <a:rPr lang="ru-RU" smtClean="0"/>
              <a:pPr/>
              <a:t>20.02.2018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683EC6E-027D-474F-91B5-25ED1D96105F}" type="slidenum">
              <a:rPr lang="ru-RU" smtClean="0"/>
              <a:pPr/>
              <a:t>‹#›</a:t>
            </a:fld>
            <a:endParaRPr lang="ru-RU"/>
          </a:p>
        </p:txBody>
      </p:sp>
    </p:spTree>
    <p:extLst>
      <p:ext uri="{BB962C8B-B14F-4D97-AF65-F5344CB8AC3E}">
        <p14:creationId xmlns:p14="http://schemas.microsoft.com/office/powerpoint/2010/main" val="25029460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58BDCEF-08FB-4833-A4FB-EB1068889394}" type="datetimeFigureOut">
              <a:rPr lang="ru-RU" smtClean="0"/>
              <a:pPr/>
              <a:t>20.02.2018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683EC6E-027D-474F-91B5-25ED1D96105F}" type="slidenum">
              <a:rPr lang="ru-RU" smtClean="0"/>
              <a:pPr/>
              <a:t>‹#›</a:t>
            </a:fld>
            <a:endParaRPr lang="ru-RU"/>
          </a:p>
        </p:txBody>
      </p:sp>
    </p:spTree>
    <p:extLst>
      <p:ext uri="{BB962C8B-B14F-4D97-AF65-F5344CB8AC3E}">
        <p14:creationId xmlns:p14="http://schemas.microsoft.com/office/powerpoint/2010/main" val="31303581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58BDCEF-08FB-4833-A4FB-EB1068889394}" type="datetimeFigureOut">
              <a:rPr lang="ru-RU" smtClean="0"/>
              <a:pPr/>
              <a:t>20.02.2018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683EC6E-027D-474F-91B5-25ED1D96105F}" type="slidenum">
              <a:rPr lang="ru-RU" smtClean="0"/>
              <a:pPr/>
              <a:t>‹#›</a:t>
            </a:fld>
            <a:endParaRPr lang="ru-RU"/>
          </a:p>
        </p:txBody>
      </p:sp>
    </p:spTree>
    <p:extLst>
      <p:ext uri="{BB962C8B-B14F-4D97-AF65-F5344CB8AC3E}">
        <p14:creationId xmlns:p14="http://schemas.microsoft.com/office/powerpoint/2010/main" val="14711685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58BDCEF-08FB-4833-A4FB-EB1068889394}" type="datetimeFigureOut">
              <a:rPr lang="ru-RU" smtClean="0"/>
              <a:pPr/>
              <a:t>20.02.2018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683EC6E-027D-474F-91B5-25ED1D96105F}" type="slidenum">
              <a:rPr lang="ru-RU" smtClean="0"/>
              <a:pPr/>
              <a:t>‹#›</a:t>
            </a:fld>
            <a:endParaRPr lang="ru-RU"/>
          </a:p>
        </p:txBody>
      </p:sp>
    </p:spTree>
    <p:extLst>
      <p:ext uri="{BB962C8B-B14F-4D97-AF65-F5344CB8AC3E}">
        <p14:creationId xmlns:p14="http://schemas.microsoft.com/office/powerpoint/2010/main" val="7199779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358BDCEF-08FB-4833-A4FB-EB1068889394}" type="datetimeFigureOut">
              <a:rPr lang="ru-RU" smtClean="0"/>
              <a:pPr/>
              <a:t>20.02.2018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683EC6E-027D-474F-91B5-25ED1D96105F}" type="slidenum">
              <a:rPr lang="ru-RU" smtClean="0"/>
              <a:pPr/>
              <a:t>‹#›</a:t>
            </a:fld>
            <a:endParaRPr lang="ru-RU"/>
          </a:p>
        </p:txBody>
      </p:sp>
    </p:spTree>
    <p:extLst>
      <p:ext uri="{BB962C8B-B14F-4D97-AF65-F5344CB8AC3E}">
        <p14:creationId xmlns:p14="http://schemas.microsoft.com/office/powerpoint/2010/main" val="36594211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29842" y="2505075"/>
            <a:ext cx="3868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29150" y="2505075"/>
            <a:ext cx="3887391"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358BDCEF-08FB-4833-A4FB-EB1068889394}" type="datetimeFigureOut">
              <a:rPr lang="ru-RU" smtClean="0"/>
              <a:pPr/>
              <a:t>20.02.2018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8683EC6E-027D-474F-91B5-25ED1D96105F}" type="slidenum">
              <a:rPr lang="ru-RU" smtClean="0"/>
              <a:pPr/>
              <a:t>‹#›</a:t>
            </a:fld>
            <a:endParaRPr lang="ru-RU"/>
          </a:p>
        </p:txBody>
      </p:sp>
    </p:spTree>
    <p:extLst>
      <p:ext uri="{BB962C8B-B14F-4D97-AF65-F5344CB8AC3E}">
        <p14:creationId xmlns:p14="http://schemas.microsoft.com/office/powerpoint/2010/main" val="23659328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358BDCEF-08FB-4833-A4FB-EB1068889394}" type="datetimeFigureOut">
              <a:rPr lang="ru-RU" smtClean="0"/>
              <a:pPr/>
              <a:t>20.02.2018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683EC6E-027D-474F-91B5-25ED1D96105F}" type="slidenum">
              <a:rPr lang="ru-RU" smtClean="0"/>
              <a:pPr/>
              <a:t>‹#›</a:t>
            </a:fld>
            <a:endParaRPr lang="ru-RU"/>
          </a:p>
        </p:txBody>
      </p:sp>
    </p:spTree>
    <p:extLst>
      <p:ext uri="{BB962C8B-B14F-4D97-AF65-F5344CB8AC3E}">
        <p14:creationId xmlns:p14="http://schemas.microsoft.com/office/powerpoint/2010/main" val="3966575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8BDCEF-08FB-4833-A4FB-EB1068889394}" type="datetimeFigureOut">
              <a:rPr lang="ru-RU" smtClean="0"/>
              <a:pPr/>
              <a:t>20.02.2018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8683EC6E-027D-474F-91B5-25ED1D96105F}" type="slidenum">
              <a:rPr lang="ru-RU" smtClean="0"/>
              <a:pPr/>
              <a:t>‹#›</a:t>
            </a:fld>
            <a:endParaRPr lang="ru-RU"/>
          </a:p>
        </p:txBody>
      </p:sp>
    </p:spTree>
    <p:extLst>
      <p:ext uri="{BB962C8B-B14F-4D97-AF65-F5344CB8AC3E}">
        <p14:creationId xmlns:p14="http://schemas.microsoft.com/office/powerpoint/2010/main" val="42938436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358BDCEF-08FB-4833-A4FB-EB1068889394}" type="datetimeFigureOut">
              <a:rPr lang="ru-RU" smtClean="0"/>
              <a:pPr/>
              <a:t>20.02.2018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683EC6E-027D-474F-91B5-25ED1D96105F}" type="slidenum">
              <a:rPr lang="ru-RU" smtClean="0"/>
              <a:pPr/>
              <a:t>‹#›</a:t>
            </a:fld>
            <a:endParaRPr lang="ru-RU"/>
          </a:p>
        </p:txBody>
      </p:sp>
    </p:spTree>
    <p:extLst>
      <p:ext uri="{BB962C8B-B14F-4D97-AF65-F5344CB8AC3E}">
        <p14:creationId xmlns:p14="http://schemas.microsoft.com/office/powerpoint/2010/main" val="41509766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358BDCEF-08FB-4833-A4FB-EB1068889394}" type="datetimeFigureOut">
              <a:rPr lang="ru-RU" smtClean="0"/>
              <a:pPr/>
              <a:t>20.02.2018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683EC6E-027D-474F-91B5-25ED1D96105F}" type="slidenum">
              <a:rPr lang="ru-RU" smtClean="0"/>
              <a:pPr/>
              <a:t>‹#›</a:t>
            </a:fld>
            <a:endParaRPr lang="ru-RU"/>
          </a:p>
        </p:txBody>
      </p:sp>
    </p:spTree>
    <p:extLst>
      <p:ext uri="{BB962C8B-B14F-4D97-AF65-F5344CB8AC3E}">
        <p14:creationId xmlns:p14="http://schemas.microsoft.com/office/powerpoint/2010/main" val="10816598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8BDCEF-08FB-4833-A4FB-EB1068889394}" type="datetimeFigureOut">
              <a:rPr lang="ru-RU" smtClean="0"/>
              <a:pPr/>
              <a:t>20.02.2018</a:t>
            </a:fld>
            <a:endParaRPr lang="ru-RU"/>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83EC6E-027D-474F-91B5-25ED1D96105F}" type="slidenum">
              <a:rPr lang="ru-RU" smtClean="0"/>
              <a:pPr/>
              <a:t>‹#›</a:t>
            </a:fld>
            <a:endParaRPr lang="ru-RU"/>
          </a:p>
        </p:txBody>
      </p:sp>
    </p:spTree>
    <p:extLst>
      <p:ext uri="{BB962C8B-B14F-4D97-AF65-F5344CB8AC3E}">
        <p14:creationId xmlns:p14="http://schemas.microsoft.com/office/powerpoint/2010/main" val="23108383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50" name="Group 20"/>
          <p:cNvGrpSpPr>
            <a:grpSpLocks/>
          </p:cNvGrpSpPr>
          <p:nvPr/>
        </p:nvGrpSpPr>
        <p:grpSpPr bwMode="auto">
          <a:xfrm>
            <a:off x="0" y="-3175"/>
            <a:ext cx="9144000" cy="1497013"/>
            <a:chOff x="0" y="-2872"/>
            <a:chExt cx="9144000" cy="1496710"/>
          </a:xfrm>
        </p:grpSpPr>
        <p:sp>
          <p:nvSpPr>
            <p:cNvPr id="2065" name="Rectangle 17"/>
            <p:cNvSpPr>
              <a:spLocks noChangeArrowheads="1"/>
            </p:cNvSpPr>
            <p:nvPr/>
          </p:nvSpPr>
          <p:spPr bwMode="auto">
            <a:xfrm>
              <a:off x="1752600" y="400271"/>
              <a:ext cx="5472113" cy="461869"/>
            </a:xfrm>
            <a:prstGeom prst="rect">
              <a:avLst/>
            </a:prstGeom>
            <a:noFill/>
            <a:ln w="9525">
              <a:noFill/>
              <a:miter lim="800000"/>
              <a:headEnd/>
              <a:tailEnd/>
            </a:ln>
            <a:effectLst/>
          </p:spPr>
          <p:txBody>
            <a:bodyPr wrap="none">
              <a:spAutoFit/>
            </a:bodyPr>
            <a:lstStyle/>
            <a:p>
              <a:pPr>
                <a:defRPr/>
              </a:pPr>
              <a:r>
                <a:rPr lang="ru-RU" sz="2400" b="1">
                  <a:solidFill>
                    <a:schemeClr val="bg1"/>
                  </a:solidFill>
                  <a:effectLst>
                    <a:outerShdw blurRad="38100" dist="38100" dir="2700000" algn="tl">
                      <a:srgbClr val="C0C0C0"/>
                    </a:outerShdw>
                  </a:effectLst>
                </a:rPr>
                <a:t>Администрация Тверской области</a:t>
              </a:r>
              <a:endParaRPr lang="en-US" sz="2400" b="1">
                <a:solidFill>
                  <a:schemeClr val="bg1"/>
                </a:solidFill>
                <a:effectLst>
                  <a:outerShdw blurRad="38100" dist="38100" dir="2700000" algn="tl">
                    <a:srgbClr val="C0C0C0"/>
                  </a:outerShdw>
                </a:effectLst>
              </a:endParaRPr>
            </a:p>
          </p:txBody>
        </p:sp>
        <p:grpSp>
          <p:nvGrpSpPr>
            <p:cNvPr id="2057" name="Group 9"/>
            <p:cNvGrpSpPr>
              <a:grpSpLocks/>
            </p:cNvGrpSpPr>
            <p:nvPr/>
          </p:nvGrpSpPr>
          <p:grpSpPr bwMode="auto">
            <a:xfrm>
              <a:off x="0" y="0"/>
              <a:ext cx="9144000" cy="1493838"/>
              <a:chOff x="0" y="0"/>
              <a:chExt cx="9144000" cy="1493838"/>
            </a:xfrm>
          </p:grpSpPr>
          <p:pic>
            <p:nvPicPr>
              <p:cNvPr id="2061" name="Picture 15" descr="22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149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62" name="Picture 15" descr="222"/>
              <p:cNvPicPr>
                <a:picLocks noChangeAspect="1" noChangeArrowheads="1"/>
              </p:cNvPicPr>
              <p:nvPr/>
            </p:nvPicPr>
            <p:blipFill>
              <a:blip r:embed="rId3" cstate="print">
                <a:extLst>
                  <a:ext uri="{28A0092B-C50C-407E-A947-70E740481C1C}">
                    <a14:useLocalDpi xmlns:a14="http://schemas.microsoft.com/office/drawing/2010/main" val="0"/>
                  </a:ext>
                </a:extLst>
              </a:blip>
              <a:srcRect l="82500"/>
              <a:stretch>
                <a:fillRect/>
              </a:stretch>
            </p:blipFill>
            <p:spPr bwMode="auto">
              <a:xfrm>
                <a:off x="0" y="0"/>
                <a:ext cx="1600200" cy="149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058" name="Picture 13" descr="logo.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3664" y="-2872"/>
              <a:ext cx="1137685" cy="149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9" name="Picture 15" descr="222"/>
            <p:cNvPicPr>
              <a:picLocks noChangeAspect="1" noChangeArrowheads="1"/>
            </p:cNvPicPr>
            <p:nvPr/>
          </p:nvPicPr>
          <p:blipFill>
            <a:blip r:embed="rId3" cstate="print">
              <a:extLst>
                <a:ext uri="{28A0092B-C50C-407E-A947-70E740481C1C}">
                  <a14:useLocalDpi xmlns:a14="http://schemas.microsoft.com/office/drawing/2010/main" val="0"/>
                </a:ext>
              </a:extLst>
            </a:blip>
            <a:srcRect l="82500" b="79596"/>
            <a:stretch>
              <a:fillRect/>
            </a:stretch>
          </p:blipFill>
          <p:spPr bwMode="auto">
            <a:xfrm>
              <a:off x="142240" y="0"/>
              <a:ext cx="1600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60" name="TextBox 17"/>
            <p:cNvSpPr txBox="1">
              <a:spLocks noChangeArrowheads="1"/>
            </p:cNvSpPr>
            <p:nvPr/>
          </p:nvSpPr>
          <p:spPr bwMode="auto">
            <a:xfrm>
              <a:off x="304314" y="20720"/>
              <a:ext cx="121489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eaLnBrk="1" hangingPunct="1"/>
              <a:r>
                <a:rPr lang="ru-RU" sz="1100">
                  <a:solidFill>
                    <a:schemeClr val="bg1"/>
                  </a:solidFill>
                  <a:latin typeface="Times New Roman" pitchFamily="18" charset="0"/>
                  <a:cs typeface="Times New Roman" pitchFamily="18" charset="0"/>
                </a:rPr>
                <a:t>Тверская область</a:t>
              </a:r>
              <a:endParaRPr lang="en-US" sz="1100">
                <a:solidFill>
                  <a:schemeClr val="bg1"/>
                </a:solidFill>
                <a:latin typeface="Times New Roman" pitchFamily="18" charset="0"/>
                <a:cs typeface="Times New Roman" pitchFamily="18" charset="0"/>
              </a:endParaRPr>
            </a:p>
          </p:txBody>
        </p:sp>
      </p:grpSp>
      <p:sp>
        <p:nvSpPr>
          <p:cNvPr id="22" name="Rectangle 3"/>
          <p:cNvSpPr txBox="1">
            <a:spLocks noChangeArrowheads="1"/>
          </p:cNvSpPr>
          <p:nvPr/>
        </p:nvSpPr>
        <p:spPr bwMode="auto">
          <a:xfrm>
            <a:off x="1560513" y="333375"/>
            <a:ext cx="7127875" cy="676275"/>
          </a:xfrm>
          <a:prstGeom prst="rect">
            <a:avLst/>
          </a:prstGeom>
          <a:noFill/>
          <a:ln w="9525">
            <a:noFill/>
            <a:miter lim="800000"/>
            <a:headEnd/>
            <a:tailEnd/>
          </a:ln>
          <a:effectLst/>
        </p:spPr>
        <p:txBody>
          <a:bodyPr/>
          <a:lstStyle/>
          <a:p>
            <a:pPr>
              <a:defRPr/>
            </a:pPr>
            <a:endParaRPr lang="en-US" sz="3200" b="1">
              <a:solidFill>
                <a:schemeClr val="bg1"/>
              </a:solidFill>
              <a:effectLst>
                <a:outerShdw blurRad="38100" dist="38100" dir="2700000" algn="tl">
                  <a:srgbClr val="C0C0C0"/>
                </a:outerShdw>
              </a:effectLst>
              <a:latin typeface="Arial" charset="0"/>
              <a:cs typeface="Arial" charset="0"/>
            </a:endParaRPr>
          </a:p>
        </p:txBody>
      </p:sp>
      <p:sp>
        <p:nvSpPr>
          <p:cNvPr id="2052" name="Прямоугольник 12"/>
          <p:cNvSpPr>
            <a:spLocks noChangeArrowheads="1"/>
          </p:cNvSpPr>
          <p:nvPr/>
        </p:nvSpPr>
        <p:spPr bwMode="auto">
          <a:xfrm>
            <a:off x="142240" y="3072746"/>
            <a:ext cx="883983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ru-RU" sz="2800" b="1" u="sng" dirty="0" smtClean="0">
                <a:solidFill>
                  <a:srgbClr val="990000"/>
                </a:solidFill>
                <a:latin typeface="Times New Roman" pitchFamily="18" charset="0"/>
                <a:cs typeface="Times New Roman" pitchFamily="18" charset="0"/>
              </a:rPr>
              <a:t>Порядок предоставления и использования целевых средств федерального бюджета в 2018 году</a:t>
            </a:r>
            <a:endParaRPr lang="ru-RU" sz="2800" dirty="0">
              <a:latin typeface="Times New Roman" pitchFamily="18" charset="0"/>
              <a:cs typeface="Times New Roman" pitchFamily="18" charset="0"/>
            </a:endParaRPr>
          </a:p>
        </p:txBody>
      </p:sp>
      <p:sp>
        <p:nvSpPr>
          <p:cNvPr id="2054" name="Прямоугольник 15"/>
          <p:cNvSpPr>
            <a:spLocks noChangeArrowheads="1"/>
          </p:cNvSpPr>
          <p:nvPr/>
        </p:nvSpPr>
        <p:spPr bwMode="auto">
          <a:xfrm>
            <a:off x="3935299" y="5619523"/>
            <a:ext cx="127340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ru-RU" b="1" dirty="0" smtClean="0">
                <a:solidFill>
                  <a:srgbClr val="990000"/>
                </a:solidFill>
                <a:latin typeface="Times New Roman" panose="02020603050405020304" pitchFamily="18" charset="0"/>
                <a:cs typeface="Times New Roman" panose="02020603050405020304" pitchFamily="18" charset="0"/>
              </a:rPr>
              <a:t>20.02.2018</a:t>
            </a:r>
            <a:r>
              <a:rPr lang="ru-RU" b="1" dirty="0">
                <a:solidFill>
                  <a:srgbClr val="990000"/>
                </a:solidFill>
                <a:latin typeface="Times New Roman" panose="02020603050405020304" pitchFamily="18" charset="0"/>
                <a:cs typeface="Times New Roman" panose="02020603050405020304" pitchFamily="18" charset="0"/>
              </a:rPr>
              <a:t/>
            </a:r>
            <a:br>
              <a:rPr lang="ru-RU" b="1" dirty="0">
                <a:solidFill>
                  <a:srgbClr val="990000"/>
                </a:solidFill>
                <a:latin typeface="Times New Roman" panose="02020603050405020304" pitchFamily="18" charset="0"/>
                <a:cs typeface="Times New Roman" panose="02020603050405020304" pitchFamily="18" charset="0"/>
              </a:rPr>
            </a:br>
            <a:r>
              <a:rPr lang="ru-RU" b="1" dirty="0" smtClean="0">
                <a:solidFill>
                  <a:srgbClr val="990000"/>
                </a:solidFill>
                <a:latin typeface="Times New Roman" panose="02020603050405020304" pitchFamily="18" charset="0"/>
                <a:cs typeface="Times New Roman" panose="02020603050405020304" pitchFamily="18" charset="0"/>
              </a:rPr>
              <a:t>Тверь</a:t>
            </a:r>
            <a:endParaRPr lang="ru-RU" dirty="0">
              <a:latin typeface="Times New Roman" panose="02020603050405020304" pitchFamily="18" charset="0"/>
              <a:cs typeface="Times New Roman" panose="02020603050405020304" pitchFamily="18" charset="0"/>
            </a:endParaRPr>
          </a:p>
        </p:txBody>
      </p:sp>
      <p:sp>
        <p:nvSpPr>
          <p:cNvPr id="2064" name="Прямоугольник 12"/>
          <p:cNvSpPr>
            <a:spLocks noChangeArrowheads="1"/>
          </p:cNvSpPr>
          <p:nvPr/>
        </p:nvSpPr>
        <p:spPr bwMode="auto">
          <a:xfrm>
            <a:off x="1357313" y="257175"/>
            <a:ext cx="74390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ru-RU" sz="2800" b="1" dirty="0" smtClean="0">
                <a:solidFill>
                  <a:srgbClr val="F9F9F9"/>
                </a:solidFill>
                <a:latin typeface="Times New Roman" pitchFamily="18" charset="0"/>
                <a:cs typeface="Times New Roman" pitchFamily="18" charset="0"/>
              </a:rPr>
              <a:t>Министерство </a:t>
            </a:r>
            <a:r>
              <a:rPr lang="ru-RU" sz="2800" b="1" dirty="0">
                <a:solidFill>
                  <a:srgbClr val="F9F9F9"/>
                </a:solidFill>
                <a:latin typeface="Times New Roman" pitchFamily="18" charset="0"/>
                <a:cs typeface="Times New Roman" pitchFamily="18" charset="0"/>
              </a:rPr>
              <a:t>финансов Тверской области</a:t>
            </a:r>
            <a:endParaRPr lang="ru-RU" sz="2800" dirty="0">
              <a:solidFill>
                <a:srgbClr val="F9F9F9"/>
              </a:solidFill>
              <a:latin typeface="Times New Roman" pitchFamily="18" charset="0"/>
              <a:cs typeface="Times New Roman" pitchFamily="18" charset="0"/>
            </a:endParaRPr>
          </a:p>
        </p:txBody>
      </p:sp>
    </p:spTree>
    <p:extLst>
      <p:ext uri="{BB962C8B-B14F-4D97-AF65-F5344CB8AC3E}">
        <p14:creationId xmlns:p14="http://schemas.microsoft.com/office/powerpoint/2010/main" val="22395681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0"/>
          <p:cNvGrpSpPr>
            <a:grpSpLocks/>
          </p:cNvGrpSpPr>
          <p:nvPr/>
        </p:nvGrpSpPr>
        <p:grpSpPr bwMode="auto">
          <a:xfrm>
            <a:off x="0" y="-3175"/>
            <a:ext cx="9144000" cy="1497013"/>
            <a:chOff x="0" y="-2872"/>
            <a:chExt cx="9144000" cy="1496710"/>
          </a:xfrm>
        </p:grpSpPr>
        <p:sp>
          <p:nvSpPr>
            <p:cNvPr id="3" name="Rectangle 17"/>
            <p:cNvSpPr>
              <a:spLocks noChangeArrowheads="1"/>
            </p:cNvSpPr>
            <p:nvPr/>
          </p:nvSpPr>
          <p:spPr bwMode="auto">
            <a:xfrm>
              <a:off x="1752600" y="400271"/>
              <a:ext cx="5472113" cy="461869"/>
            </a:xfrm>
            <a:prstGeom prst="rect">
              <a:avLst/>
            </a:prstGeom>
            <a:noFill/>
            <a:ln w="9525">
              <a:noFill/>
              <a:miter lim="800000"/>
              <a:headEnd/>
              <a:tailEnd/>
            </a:ln>
            <a:effectLst/>
          </p:spPr>
          <p:txBody>
            <a:bodyPr wrap="none">
              <a:spAutoFit/>
            </a:bodyPr>
            <a:lstStyle/>
            <a:p>
              <a:pPr>
                <a:defRPr/>
              </a:pPr>
              <a:r>
                <a:rPr lang="ru-RU" sz="2400" b="1">
                  <a:solidFill>
                    <a:schemeClr val="bg1"/>
                  </a:solidFill>
                  <a:effectLst>
                    <a:outerShdw blurRad="38100" dist="38100" dir="2700000" algn="tl">
                      <a:srgbClr val="C0C0C0"/>
                    </a:outerShdw>
                  </a:effectLst>
                </a:rPr>
                <a:t>Администрация Тверской области</a:t>
              </a:r>
              <a:endParaRPr lang="en-US" sz="2400" b="1">
                <a:solidFill>
                  <a:schemeClr val="bg1"/>
                </a:solidFill>
                <a:effectLst>
                  <a:outerShdw blurRad="38100" dist="38100" dir="2700000" algn="tl">
                    <a:srgbClr val="C0C0C0"/>
                  </a:outerShdw>
                </a:effectLst>
              </a:endParaRPr>
            </a:p>
          </p:txBody>
        </p:sp>
        <p:grpSp>
          <p:nvGrpSpPr>
            <p:cNvPr id="4" name="Group 9"/>
            <p:cNvGrpSpPr>
              <a:grpSpLocks/>
            </p:cNvGrpSpPr>
            <p:nvPr/>
          </p:nvGrpSpPr>
          <p:grpSpPr bwMode="auto">
            <a:xfrm>
              <a:off x="0" y="0"/>
              <a:ext cx="9144000" cy="1493838"/>
              <a:chOff x="0" y="0"/>
              <a:chExt cx="9144000" cy="1493838"/>
            </a:xfrm>
          </p:grpSpPr>
          <p:pic>
            <p:nvPicPr>
              <p:cNvPr id="8" name="Picture 15" descr="22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149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5" descr="222"/>
              <p:cNvPicPr>
                <a:picLocks noChangeAspect="1" noChangeArrowheads="1"/>
              </p:cNvPicPr>
              <p:nvPr/>
            </p:nvPicPr>
            <p:blipFill>
              <a:blip r:embed="rId2" cstate="print">
                <a:extLst>
                  <a:ext uri="{28A0092B-C50C-407E-A947-70E740481C1C}">
                    <a14:useLocalDpi xmlns:a14="http://schemas.microsoft.com/office/drawing/2010/main" val="0"/>
                  </a:ext>
                </a:extLst>
              </a:blip>
              <a:srcRect l="82500"/>
              <a:stretch>
                <a:fillRect/>
              </a:stretch>
            </p:blipFill>
            <p:spPr bwMode="auto">
              <a:xfrm>
                <a:off x="0" y="0"/>
                <a:ext cx="1600200" cy="149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5" name="Picture 13" descr="logo.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3664" y="-2872"/>
              <a:ext cx="1137685" cy="149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5" descr="222"/>
            <p:cNvPicPr>
              <a:picLocks noChangeAspect="1" noChangeArrowheads="1"/>
            </p:cNvPicPr>
            <p:nvPr/>
          </p:nvPicPr>
          <p:blipFill>
            <a:blip r:embed="rId2" cstate="print">
              <a:extLst>
                <a:ext uri="{28A0092B-C50C-407E-A947-70E740481C1C}">
                  <a14:useLocalDpi xmlns:a14="http://schemas.microsoft.com/office/drawing/2010/main" val="0"/>
                </a:ext>
              </a:extLst>
            </a:blip>
            <a:srcRect l="82500" b="79596"/>
            <a:stretch>
              <a:fillRect/>
            </a:stretch>
          </p:blipFill>
          <p:spPr bwMode="auto">
            <a:xfrm>
              <a:off x="142240" y="0"/>
              <a:ext cx="1600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17"/>
            <p:cNvSpPr txBox="1">
              <a:spLocks noChangeArrowheads="1"/>
            </p:cNvSpPr>
            <p:nvPr/>
          </p:nvSpPr>
          <p:spPr bwMode="auto">
            <a:xfrm>
              <a:off x="304314" y="20720"/>
              <a:ext cx="121489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eaLnBrk="1" hangingPunct="1"/>
              <a:r>
                <a:rPr lang="ru-RU" sz="1100">
                  <a:solidFill>
                    <a:schemeClr val="bg1"/>
                  </a:solidFill>
                  <a:latin typeface="Times New Roman" pitchFamily="18" charset="0"/>
                  <a:cs typeface="Times New Roman" pitchFamily="18" charset="0"/>
                </a:rPr>
                <a:t>Тверская область</a:t>
              </a:r>
              <a:endParaRPr lang="en-US" sz="1100">
                <a:solidFill>
                  <a:schemeClr val="bg1"/>
                </a:solidFill>
                <a:latin typeface="Times New Roman" pitchFamily="18" charset="0"/>
                <a:cs typeface="Times New Roman" pitchFamily="18" charset="0"/>
              </a:endParaRPr>
            </a:p>
          </p:txBody>
        </p:sp>
      </p:grpSp>
      <p:sp>
        <p:nvSpPr>
          <p:cNvPr id="13" name="Прямоугольник 12"/>
          <p:cNvSpPr/>
          <p:nvPr/>
        </p:nvSpPr>
        <p:spPr>
          <a:xfrm>
            <a:off x="296976" y="2372197"/>
            <a:ext cx="8510848" cy="4201150"/>
          </a:xfrm>
          <a:prstGeom prst="rect">
            <a:avLst/>
          </a:prstGeom>
        </p:spPr>
        <p:txBody>
          <a:bodyPr wrap="square">
            <a:spAutoFit/>
          </a:bodyPr>
          <a:lstStyle/>
          <a:p>
            <a:pPr algn="just"/>
            <a:r>
              <a:rPr lang="ru-RU" sz="1500" b="1" dirty="0">
                <a:latin typeface="Times New Roman" panose="02020603050405020304" pitchFamily="18" charset="0"/>
                <a:cs typeface="Times New Roman" panose="02020603050405020304" pitchFamily="18" charset="0"/>
              </a:rPr>
              <a:t>на основании правовых актов главных распорядителей средств </a:t>
            </a:r>
            <a:r>
              <a:rPr lang="ru-RU" sz="1500" dirty="0">
                <a:latin typeface="Times New Roman" panose="02020603050405020304" pitchFamily="18" charset="0"/>
                <a:cs typeface="Times New Roman" panose="02020603050405020304" pitchFamily="18" charset="0"/>
              </a:rPr>
              <a:t>федерального бюджета (</a:t>
            </a:r>
            <a:r>
              <a:rPr lang="ru-RU" sz="1500" b="1" dirty="0">
                <a:latin typeface="Times New Roman" panose="02020603050405020304" pitchFamily="18" charset="0"/>
                <a:cs typeface="Times New Roman" panose="02020603050405020304" pitchFamily="18" charset="0"/>
              </a:rPr>
              <a:t>бюджета субъекта Российской Федерации</a:t>
            </a:r>
            <a:r>
              <a:rPr lang="ru-RU" sz="1500" dirty="0">
                <a:latin typeface="Times New Roman" panose="02020603050405020304" pitchFamily="18" charset="0"/>
                <a:cs typeface="Times New Roman" panose="02020603050405020304" pitchFamily="18" charset="0"/>
              </a:rPr>
              <a:t>), которым как получателям бюджетных средств доведены лимиты бюджетных обязательств на предоставление целевых средств федерального (регионального) бюджета, полномочия по перечислению которых передаются территориальным органам Федерального казначейства </a:t>
            </a:r>
            <a:r>
              <a:rPr lang="ru-RU" sz="1500" b="1" dirty="0">
                <a:solidFill>
                  <a:srgbClr val="002060"/>
                </a:solidFill>
                <a:latin typeface="Times New Roman" panose="02020603050405020304" pitchFamily="18" charset="0"/>
                <a:cs typeface="Times New Roman" panose="02020603050405020304" pitchFamily="18" charset="0"/>
              </a:rPr>
              <a:t>(Решения главных распорядителей бюджетных средств</a:t>
            </a:r>
            <a:r>
              <a:rPr lang="ru-RU" sz="1500" b="1" dirty="0" smtClean="0">
                <a:solidFill>
                  <a:srgbClr val="002060"/>
                </a:solidFill>
                <a:latin typeface="Times New Roman" panose="02020603050405020304" pitchFamily="18" charset="0"/>
                <a:cs typeface="Times New Roman" panose="02020603050405020304" pitchFamily="18" charset="0"/>
              </a:rPr>
              <a:t>)</a:t>
            </a:r>
          </a:p>
          <a:p>
            <a:endParaRPr lang="ru-RU" sz="1600" dirty="0" smtClean="0">
              <a:latin typeface="Times New Roman" panose="02020603050405020304" pitchFamily="18" charset="0"/>
              <a:cs typeface="Times New Roman" panose="02020603050405020304" pitchFamily="18" charset="0"/>
            </a:endParaRPr>
          </a:p>
          <a:p>
            <a:r>
              <a:rPr lang="ru-RU" sz="1600" dirty="0" smtClean="0">
                <a:latin typeface="Times New Roman" panose="02020603050405020304" pitchFamily="18" charset="0"/>
                <a:cs typeface="Times New Roman" panose="02020603050405020304" pitchFamily="18" charset="0"/>
              </a:rPr>
              <a:t>- наименование бюджета которому предоставляются целевые средства;</a:t>
            </a:r>
          </a:p>
          <a:p>
            <a:r>
              <a:rPr lang="ru-RU" sz="1600" dirty="0" smtClean="0">
                <a:latin typeface="Times New Roman" panose="02020603050405020304" pitchFamily="18" charset="0"/>
                <a:cs typeface="Times New Roman" panose="02020603050405020304" pitchFamily="18" charset="0"/>
              </a:rPr>
              <a:t>- код классификации расходов;</a:t>
            </a:r>
          </a:p>
          <a:p>
            <a:r>
              <a:rPr lang="ru-RU" sz="1600" dirty="0" smtClean="0">
                <a:latin typeface="Times New Roman" panose="02020603050405020304" pitchFamily="18" charset="0"/>
                <a:cs typeface="Times New Roman" panose="02020603050405020304" pitchFamily="18" charset="0"/>
              </a:rPr>
              <a:t>- код классификации доходов, по которому подлежат учету операции по поступлению средств;</a:t>
            </a:r>
          </a:p>
          <a:p>
            <a:r>
              <a:rPr lang="ru-RU" sz="1600" dirty="0" smtClean="0">
                <a:latin typeface="Times New Roman" panose="02020603050405020304" pitchFamily="18" charset="0"/>
                <a:cs typeface="Times New Roman" panose="02020603050405020304" pitchFamily="18" charset="0"/>
              </a:rPr>
              <a:t>- наименование администратора доходов бюджета;</a:t>
            </a:r>
          </a:p>
          <a:p>
            <a:r>
              <a:rPr lang="ru-RU" sz="1600" dirty="0" smtClean="0">
                <a:latin typeface="Times New Roman" panose="02020603050405020304" pitchFamily="18" charset="0"/>
                <a:cs typeface="Times New Roman" panose="02020603050405020304" pitchFamily="18" charset="0"/>
              </a:rPr>
              <a:t>- реквизиты нормативного правового акта высшего исполнительного органа государственной власти субъекта Российской Федерации, устанавливающего порядок предоставления целевых средств;</a:t>
            </a:r>
          </a:p>
          <a:p>
            <a:r>
              <a:rPr lang="ru-RU" sz="1600" dirty="0" smtClean="0">
                <a:latin typeface="Times New Roman" panose="02020603050405020304" pitchFamily="18" charset="0"/>
                <a:cs typeface="Times New Roman" panose="02020603050405020304" pitchFamily="18" charset="0"/>
              </a:rPr>
              <a:t>- состав информации об осуществлении полномочий, предоставляемой территориальным органом Федерального казначейства получателю средств бюджета субъекта Российской Федерации, чьи полномочия осуществляет территориальный орган Федерального казначейства, и сроки ее предоставления.</a:t>
            </a:r>
          </a:p>
        </p:txBody>
      </p:sp>
      <p:sp>
        <p:nvSpPr>
          <p:cNvPr id="14" name="Прямоугольник 13"/>
          <p:cNvSpPr/>
          <p:nvPr/>
        </p:nvSpPr>
        <p:spPr>
          <a:xfrm>
            <a:off x="0" y="1569694"/>
            <a:ext cx="9144000" cy="707886"/>
          </a:xfrm>
          <a:prstGeom prst="rect">
            <a:avLst/>
          </a:prstGeom>
        </p:spPr>
        <p:txBody>
          <a:bodyPr wrap="square">
            <a:spAutoFit/>
          </a:bodyPr>
          <a:lstStyle/>
          <a:p>
            <a:pPr algn="ctr"/>
            <a:r>
              <a:rPr lang="ru-RU" sz="2000" b="1" dirty="0">
                <a:solidFill>
                  <a:srgbClr val="006600"/>
                </a:solidFill>
                <a:latin typeface="Times New Roman" panose="02020603050405020304" pitchFamily="18" charset="0"/>
                <a:cs typeface="Times New Roman" panose="02020603050405020304" pitchFamily="18" charset="0"/>
              </a:rPr>
              <a:t>Полномочия получателя бюджетных средств по перечислению межбюджетных трансфертов осуществляются</a:t>
            </a:r>
            <a:endParaRPr lang="ru-RU" sz="2000" dirty="0">
              <a:solidFill>
                <a:srgbClr val="0066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85738" y="1549562"/>
            <a:ext cx="8743950" cy="3108543"/>
          </a:xfrm>
          <a:prstGeom prst="rect">
            <a:avLst/>
          </a:prstGeom>
        </p:spPr>
        <p:txBody>
          <a:bodyPr wrap="square">
            <a:spAutoFit/>
          </a:bodyPr>
          <a:lstStyle/>
          <a:p>
            <a:pPr algn="just"/>
            <a:r>
              <a:rPr lang="ru-RU" sz="1400" dirty="0">
                <a:latin typeface="Times New Roman" panose="02020603050405020304" pitchFamily="18" charset="0"/>
                <a:cs typeface="Times New Roman" panose="02020603050405020304" pitchFamily="18" charset="0"/>
              </a:rPr>
              <a:t>Пункт 4 Порядка:</a:t>
            </a:r>
          </a:p>
          <a:p>
            <a:pPr algn="just"/>
            <a:r>
              <a:rPr lang="ru-RU" sz="1400" dirty="0">
                <a:latin typeface="Times New Roman" panose="02020603050405020304" pitchFamily="18" charset="0"/>
                <a:cs typeface="Times New Roman" panose="02020603050405020304" pitchFamily="18" charset="0"/>
              </a:rPr>
              <a:t>….</a:t>
            </a:r>
          </a:p>
          <a:p>
            <a:pPr algn="just"/>
            <a:r>
              <a:rPr lang="ru-RU" sz="1600" b="1" dirty="0">
                <a:solidFill>
                  <a:srgbClr val="002060"/>
                </a:solidFill>
                <a:latin typeface="Times New Roman" panose="02020603050405020304" pitchFamily="18" charset="0"/>
                <a:cs typeface="Times New Roman" panose="02020603050405020304" pitchFamily="18" charset="0"/>
              </a:rPr>
              <a:t>В случае предоставления целевых средств федерального бюджета </a:t>
            </a:r>
            <a:r>
              <a:rPr lang="ru-RU" sz="1400" dirty="0">
                <a:latin typeface="Times New Roman" panose="02020603050405020304" pitchFamily="18" charset="0"/>
                <a:cs typeface="Times New Roman" panose="02020603050405020304" pitchFamily="18" charset="0"/>
              </a:rPr>
              <a:t>в целях финансового обеспечения (</a:t>
            </a:r>
            <a:r>
              <a:rPr lang="ru-RU" sz="1400" dirty="0" err="1">
                <a:latin typeface="Times New Roman" panose="02020603050405020304" pitchFamily="18" charset="0"/>
                <a:cs typeface="Times New Roman" panose="02020603050405020304" pitchFamily="18" charset="0"/>
              </a:rPr>
              <a:t>софинансирования</a:t>
            </a:r>
            <a:r>
              <a:rPr lang="ru-RU" sz="1400" dirty="0">
                <a:latin typeface="Times New Roman" panose="02020603050405020304" pitchFamily="18" charset="0"/>
                <a:cs typeface="Times New Roman" panose="02020603050405020304" pitchFamily="18" charset="0"/>
              </a:rPr>
              <a:t>) расходных обязательств субъекта Российской Федерации по оказанию финансовой поддержки выполнения органами местного самоуправления полномочий по вопросам местного значения, при осуществлении территориальным органом Федерального казначейства полномочий по перечислению соответствующих целевых средств регионального бюджета </a:t>
            </a:r>
            <a:r>
              <a:rPr lang="ru-RU" sz="1600" b="1" dirty="0">
                <a:solidFill>
                  <a:srgbClr val="002060"/>
                </a:solidFill>
                <a:latin typeface="Times New Roman" panose="02020603050405020304" pitchFamily="18" charset="0"/>
                <a:cs typeface="Times New Roman" panose="02020603050405020304" pitchFamily="18" charset="0"/>
              </a:rPr>
              <a:t>для учета операций с целевыми средствами регионального бюджета применяется код цели, присвоенный Федеральным казначейством соответствующим целевым средствам федерального бюджета</a:t>
            </a:r>
            <a:r>
              <a:rPr lang="ru-RU" sz="1400" dirty="0">
                <a:latin typeface="Times New Roman" panose="02020603050405020304" pitchFamily="18" charset="0"/>
                <a:cs typeface="Times New Roman" panose="02020603050405020304" pitchFamily="18" charset="0"/>
              </a:rPr>
              <a:t>.</a:t>
            </a:r>
          </a:p>
          <a:p>
            <a:pPr algn="just"/>
            <a:endParaRPr lang="ru-RU" sz="1400" dirty="0">
              <a:latin typeface="Times New Roman" panose="02020603050405020304" pitchFamily="18" charset="0"/>
              <a:cs typeface="Times New Roman" panose="02020603050405020304" pitchFamily="18" charset="0"/>
            </a:endParaRPr>
          </a:p>
          <a:p>
            <a:pPr algn="just"/>
            <a:r>
              <a:rPr lang="ru-RU" sz="1600" b="1" dirty="0" smtClean="0">
                <a:solidFill>
                  <a:srgbClr val="006600"/>
                </a:solidFill>
                <a:latin typeface="Times New Roman" panose="02020603050405020304" pitchFamily="18" charset="0"/>
                <a:cs typeface="Times New Roman" panose="02020603050405020304" pitchFamily="18" charset="0"/>
              </a:rPr>
              <a:t>Одному коду </a:t>
            </a:r>
            <a:r>
              <a:rPr lang="ru-RU" sz="1600" b="1" dirty="0">
                <a:solidFill>
                  <a:srgbClr val="006600"/>
                </a:solidFill>
                <a:latin typeface="Times New Roman" panose="02020603050405020304" pitchFamily="18" charset="0"/>
                <a:cs typeface="Times New Roman" panose="02020603050405020304" pitchFamily="18" charset="0"/>
              </a:rPr>
              <a:t>цели должен соответствовать только один код </a:t>
            </a:r>
            <a:r>
              <a:rPr lang="ru-RU" sz="1600" b="1" dirty="0" smtClean="0">
                <a:solidFill>
                  <a:srgbClr val="006600"/>
                </a:solidFill>
                <a:latin typeface="Times New Roman" panose="02020603050405020304" pitchFamily="18" charset="0"/>
                <a:cs typeface="Times New Roman" panose="02020603050405020304" pitchFamily="18" charset="0"/>
              </a:rPr>
              <a:t>целевой статьи расходов муниципального образования </a:t>
            </a:r>
            <a:r>
              <a:rPr lang="ru-RU" altLang="ru-RU" sz="1600" b="1" dirty="0">
                <a:solidFill>
                  <a:srgbClr val="006600"/>
                </a:solidFill>
                <a:latin typeface="Times New Roman" panose="02020603050405020304" pitchFamily="18" charset="0"/>
                <a:cs typeface="Times New Roman" panose="02020603050405020304" pitchFamily="18" charset="0"/>
              </a:rPr>
              <a:t>по которому в бюджете </a:t>
            </a:r>
            <a:r>
              <a:rPr lang="ru-RU" altLang="ru-RU" sz="1600" b="1" dirty="0" smtClean="0">
                <a:solidFill>
                  <a:srgbClr val="006600"/>
                </a:solidFill>
                <a:latin typeface="Times New Roman" panose="02020603050405020304" pitchFamily="18" charset="0"/>
                <a:cs typeface="Times New Roman" panose="02020603050405020304" pitchFamily="18" charset="0"/>
              </a:rPr>
              <a:t>муниципального образования </a:t>
            </a:r>
            <a:r>
              <a:rPr lang="ru-RU" altLang="ru-RU" sz="1600" b="1" dirty="0">
                <a:solidFill>
                  <a:srgbClr val="006600"/>
                </a:solidFill>
                <a:latin typeface="Times New Roman" panose="02020603050405020304" pitchFamily="18" charset="0"/>
                <a:cs typeface="Times New Roman" panose="02020603050405020304" pitchFamily="18" charset="0"/>
              </a:rPr>
              <a:t>отражаются расходы за счет 3-х источников (средств ФБ, ОБ и МО</a:t>
            </a:r>
            <a:r>
              <a:rPr lang="ru-RU" altLang="ru-RU" sz="1600" b="1" dirty="0" smtClean="0">
                <a:solidFill>
                  <a:srgbClr val="006600"/>
                </a:solidFill>
                <a:latin typeface="Times New Roman" panose="02020603050405020304" pitchFamily="18" charset="0"/>
                <a:cs typeface="Times New Roman" panose="02020603050405020304" pitchFamily="18" charset="0"/>
              </a:rPr>
              <a:t>)</a:t>
            </a:r>
            <a:r>
              <a:rPr lang="ru-RU" sz="1600" b="1" dirty="0" smtClean="0">
                <a:solidFill>
                  <a:srgbClr val="006600"/>
                </a:solidFill>
                <a:latin typeface="Times New Roman" panose="02020603050405020304" pitchFamily="18" charset="0"/>
                <a:cs typeface="Times New Roman" panose="02020603050405020304" pitchFamily="18" charset="0"/>
              </a:rPr>
              <a:t>.</a:t>
            </a:r>
            <a:endParaRPr lang="ru-RU" sz="1600" b="1" dirty="0">
              <a:solidFill>
                <a:srgbClr val="006600"/>
              </a:solidFill>
              <a:latin typeface="Times New Roman" panose="02020603050405020304" pitchFamily="18" charset="0"/>
              <a:cs typeface="Times New Roman" panose="02020603050405020304" pitchFamily="18" charset="0"/>
            </a:endParaRPr>
          </a:p>
        </p:txBody>
      </p:sp>
      <p:grpSp>
        <p:nvGrpSpPr>
          <p:cNvPr id="4" name="Group 20"/>
          <p:cNvGrpSpPr>
            <a:grpSpLocks/>
          </p:cNvGrpSpPr>
          <p:nvPr/>
        </p:nvGrpSpPr>
        <p:grpSpPr bwMode="auto">
          <a:xfrm>
            <a:off x="0" y="-3175"/>
            <a:ext cx="9144000" cy="1497013"/>
            <a:chOff x="0" y="-2872"/>
            <a:chExt cx="9144000" cy="1496710"/>
          </a:xfrm>
        </p:grpSpPr>
        <p:sp>
          <p:nvSpPr>
            <p:cNvPr id="5" name="Rectangle 17"/>
            <p:cNvSpPr>
              <a:spLocks noChangeArrowheads="1"/>
            </p:cNvSpPr>
            <p:nvPr/>
          </p:nvSpPr>
          <p:spPr bwMode="auto">
            <a:xfrm>
              <a:off x="1752600" y="400271"/>
              <a:ext cx="5472113" cy="461869"/>
            </a:xfrm>
            <a:prstGeom prst="rect">
              <a:avLst/>
            </a:prstGeom>
            <a:noFill/>
            <a:ln w="9525">
              <a:noFill/>
              <a:miter lim="800000"/>
              <a:headEnd/>
              <a:tailEnd/>
            </a:ln>
            <a:effectLst/>
          </p:spPr>
          <p:txBody>
            <a:bodyPr wrap="none">
              <a:spAutoFit/>
            </a:bodyPr>
            <a:lstStyle/>
            <a:p>
              <a:pPr>
                <a:defRPr/>
              </a:pPr>
              <a:r>
                <a:rPr lang="ru-RU" sz="2400" b="1">
                  <a:solidFill>
                    <a:schemeClr val="bg1"/>
                  </a:solidFill>
                  <a:effectLst>
                    <a:outerShdw blurRad="38100" dist="38100" dir="2700000" algn="tl">
                      <a:srgbClr val="C0C0C0"/>
                    </a:outerShdw>
                  </a:effectLst>
                </a:rPr>
                <a:t>Администрация Тверской области</a:t>
              </a:r>
              <a:endParaRPr lang="en-US" sz="2400" b="1">
                <a:solidFill>
                  <a:schemeClr val="bg1"/>
                </a:solidFill>
                <a:effectLst>
                  <a:outerShdw blurRad="38100" dist="38100" dir="2700000" algn="tl">
                    <a:srgbClr val="C0C0C0"/>
                  </a:outerShdw>
                </a:effectLst>
              </a:endParaRPr>
            </a:p>
          </p:txBody>
        </p:sp>
        <p:grpSp>
          <p:nvGrpSpPr>
            <p:cNvPr id="6" name="Group 9"/>
            <p:cNvGrpSpPr>
              <a:grpSpLocks/>
            </p:cNvGrpSpPr>
            <p:nvPr/>
          </p:nvGrpSpPr>
          <p:grpSpPr bwMode="auto">
            <a:xfrm>
              <a:off x="0" y="0"/>
              <a:ext cx="9144000" cy="1493838"/>
              <a:chOff x="0" y="0"/>
              <a:chExt cx="9144000" cy="1493838"/>
            </a:xfrm>
          </p:grpSpPr>
          <p:pic>
            <p:nvPicPr>
              <p:cNvPr id="10" name="Picture 15" descr="22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149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5" descr="222"/>
              <p:cNvPicPr>
                <a:picLocks noChangeAspect="1" noChangeArrowheads="1"/>
              </p:cNvPicPr>
              <p:nvPr/>
            </p:nvPicPr>
            <p:blipFill>
              <a:blip r:embed="rId2" cstate="print">
                <a:extLst>
                  <a:ext uri="{28A0092B-C50C-407E-A947-70E740481C1C}">
                    <a14:useLocalDpi xmlns:a14="http://schemas.microsoft.com/office/drawing/2010/main" val="0"/>
                  </a:ext>
                </a:extLst>
              </a:blip>
              <a:srcRect l="82500"/>
              <a:stretch>
                <a:fillRect/>
              </a:stretch>
            </p:blipFill>
            <p:spPr bwMode="auto">
              <a:xfrm>
                <a:off x="0" y="0"/>
                <a:ext cx="1600200" cy="149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7" name="Picture 13" descr="logo.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3664" y="-2872"/>
              <a:ext cx="1137685" cy="149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5" descr="222"/>
            <p:cNvPicPr>
              <a:picLocks noChangeAspect="1" noChangeArrowheads="1"/>
            </p:cNvPicPr>
            <p:nvPr/>
          </p:nvPicPr>
          <p:blipFill>
            <a:blip r:embed="rId2" cstate="print">
              <a:extLst>
                <a:ext uri="{28A0092B-C50C-407E-A947-70E740481C1C}">
                  <a14:useLocalDpi xmlns:a14="http://schemas.microsoft.com/office/drawing/2010/main" val="0"/>
                </a:ext>
              </a:extLst>
            </a:blip>
            <a:srcRect l="82500" b="79596"/>
            <a:stretch>
              <a:fillRect/>
            </a:stretch>
          </p:blipFill>
          <p:spPr bwMode="auto">
            <a:xfrm>
              <a:off x="142240" y="0"/>
              <a:ext cx="1600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17"/>
            <p:cNvSpPr txBox="1">
              <a:spLocks noChangeArrowheads="1"/>
            </p:cNvSpPr>
            <p:nvPr/>
          </p:nvSpPr>
          <p:spPr bwMode="auto">
            <a:xfrm>
              <a:off x="304314" y="20720"/>
              <a:ext cx="121489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eaLnBrk="1" hangingPunct="1"/>
              <a:r>
                <a:rPr lang="ru-RU" sz="1100">
                  <a:solidFill>
                    <a:schemeClr val="bg1"/>
                  </a:solidFill>
                  <a:latin typeface="Times New Roman" pitchFamily="18" charset="0"/>
                  <a:cs typeface="Times New Roman" pitchFamily="18" charset="0"/>
                </a:rPr>
                <a:t>Тверская область</a:t>
              </a:r>
              <a:endParaRPr lang="en-US" sz="1100">
                <a:solidFill>
                  <a:schemeClr val="bg1"/>
                </a:solidFill>
                <a:latin typeface="Times New Roman" pitchFamily="18" charset="0"/>
                <a:cs typeface="Times New Roman" pitchFamily="18" charset="0"/>
              </a:endParaRPr>
            </a:p>
          </p:txBody>
        </p:sp>
      </p:grpSp>
      <p:graphicFrame>
        <p:nvGraphicFramePr>
          <p:cNvPr id="2" name="Таблица 1"/>
          <p:cNvGraphicFramePr>
            <a:graphicFrameLocks noGrp="1"/>
          </p:cNvGraphicFramePr>
          <p:nvPr>
            <p:extLst>
              <p:ext uri="{D42A27DB-BD31-4B8C-83A1-F6EECF244321}">
                <p14:modId xmlns:p14="http://schemas.microsoft.com/office/powerpoint/2010/main" val="3909653687"/>
              </p:ext>
            </p:extLst>
          </p:nvPr>
        </p:nvGraphicFramePr>
        <p:xfrm>
          <a:off x="2709192" y="5376605"/>
          <a:ext cx="3986332" cy="1141413"/>
        </p:xfrm>
        <a:graphic>
          <a:graphicData uri="http://schemas.openxmlformats.org/drawingml/2006/table">
            <a:tbl>
              <a:tblPr firstRow="1" firstCol="1" bandRow="1">
                <a:tableStyleId>{5C22544A-7EE6-4342-B048-85BDC9FD1C3A}</a:tableStyleId>
              </a:tblPr>
              <a:tblGrid>
                <a:gridCol w="1732906">
                  <a:extLst>
                    <a:ext uri="{9D8B030D-6E8A-4147-A177-3AD203B41FA5}">
                      <a16:colId xmlns:a16="http://schemas.microsoft.com/office/drawing/2014/main" val="1520872887"/>
                    </a:ext>
                  </a:extLst>
                </a:gridCol>
                <a:gridCol w="2253426">
                  <a:extLst>
                    <a:ext uri="{9D8B030D-6E8A-4147-A177-3AD203B41FA5}">
                      <a16:colId xmlns:a16="http://schemas.microsoft.com/office/drawing/2014/main" val="4095006164"/>
                    </a:ext>
                  </a:extLst>
                </a:gridCol>
              </a:tblGrid>
              <a:tr h="377634">
                <a:tc>
                  <a:txBody>
                    <a:bodyPr/>
                    <a:lstStyle/>
                    <a:p>
                      <a:pPr algn="ctr">
                        <a:lnSpc>
                          <a:spcPct val="107000"/>
                        </a:lnSpc>
                        <a:spcAft>
                          <a:spcPts val="0"/>
                        </a:spcAft>
                      </a:pPr>
                      <a:r>
                        <a:rPr lang="ru-RU" sz="1400" b="1" kern="1200" dirty="0">
                          <a:solidFill>
                            <a:schemeClr val="tx1"/>
                          </a:solidFill>
                          <a:latin typeface="Times New Roman" panose="02020603050405020304" pitchFamily="18" charset="0"/>
                          <a:ea typeface="+mn-ea"/>
                          <a:cs typeface="Times New Roman" panose="02020603050405020304" pitchFamily="18" charset="0"/>
                        </a:rPr>
                        <a:t>Программная</a:t>
                      </a:r>
                    </a:p>
                    <a:p>
                      <a:pPr algn="ctr">
                        <a:lnSpc>
                          <a:spcPct val="107000"/>
                        </a:lnSpc>
                        <a:spcAft>
                          <a:spcPts val="0"/>
                        </a:spcAft>
                      </a:pPr>
                      <a:r>
                        <a:rPr lang="ru-RU" sz="1400" b="1" kern="1200" dirty="0">
                          <a:solidFill>
                            <a:schemeClr val="tx1"/>
                          </a:solidFill>
                          <a:latin typeface="Times New Roman" panose="02020603050405020304" pitchFamily="18" charset="0"/>
                          <a:ea typeface="+mn-ea"/>
                          <a:cs typeface="Times New Roman" panose="02020603050405020304" pitchFamily="18" charset="0"/>
                        </a:rPr>
                        <a:t>статья</a:t>
                      </a:r>
                    </a:p>
                  </a:txBody>
                  <a:tcPr marL="68580" marR="68580" marT="0" marB="0">
                    <a:noFill/>
                  </a:tcPr>
                </a:tc>
                <a:tc>
                  <a:txBody>
                    <a:bodyPr/>
                    <a:lstStyle/>
                    <a:p>
                      <a:pPr algn="ctr">
                        <a:lnSpc>
                          <a:spcPct val="107000"/>
                        </a:lnSpc>
                        <a:spcAft>
                          <a:spcPts val="0"/>
                        </a:spcAft>
                      </a:pPr>
                      <a:r>
                        <a:rPr lang="ru-RU" sz="1400" kern="1200" dirty="0">
                          <a:solidFill>
                            <a:schemeClr val="tx1"/>
                          </a:solidFill>
                          <a:latin typeface="Times New Roman" panose="02020603050405020304" pitchFamily="18" charset="0"/>
                          <a:ea typeface="+mn-ea"/>
                          <a:cs typeface="Times New Roman" panose="02020603050405020304" pitchFamily="18" charset="0"/>
                        </a:rPr>
                        <a:t>Направление</a:t>
                      </a:r>
                    </a:p>
                    <a:p>
                      <a:pPr algn="ctr">
                        <a:lnSpc>
                          <a:spcPct val="107000"/>
                        </a:lnSpc>
                        <a:spcAft>
                          <a:spcPts val="0"/>
                        </a:spcAft>
                      </a:pPr>
                      <a:r>
                        <a:rPr lang="ru-RU" sz="1400" kern="1200" dirty="0">
                          <a:solidFill>
                            <a:schemeClr val="tx1"/>
                          </a:solidFill>
                          <a:latin typeface="Times New Roman" panose="02020603050405020304" pitchFamily="18" charset="0"/>
                          <a:ea typeface="+mn-ea"/>
                          <a:cs typeface="Times New Roman" panose="02020603050405020304" pitchFamily="18" charset="0"/>
                        </a:rPr>
                        <a:t>расходов</a:t>
                      </a:r>
                    </a:p>
                  </a:txBody>
                  <a:tcPr marL="68580" marR="68580" marT="0" marB="0">
                    <a:noFill/>
                  </a:tcPr>
                </a:tc>
                <a:extLst>
                  <a:ext uri="{0D108BD9-81ED-4DB2-BD59-A6C34878D82A}">
                    <a16:rowId xmlns:a16="http://schemas.microsoft.com/office/drawing/2014/main" val="3549853107"/>
                  </a:ext>
                </a:extLst>
              </a:tr>
              <a:tr h="496835">
                <a:tc>
                  <a:txBody>
                    <a:bodyPr/>
                    <a:lstStyle/>
                    <a:p>
                      <a:pPr algn="ctr">
                        <a:lnSpc>
                          <a:spcPct val="107000"/>
                        </a:lnSpc>
                        <a:spcAft>
                          <a:spcPts val="800"/>
                        </a:spcAft>
                      </a:pPr>
                      <a:r>
                        <a:rPr lang="ru-RU" sz="1400" b="0" kern="1200" dirty="0">
                          <a:solidFill>
                            <a:schemeClr val="tx1"/>
                          </a:solidFill>
                          <a:latin typeface="Times New Roman" panose="02020603050405020304" pitchFamily="18" charset="0"/>
                          <a:ea typeface="+mn-ea"/>
                          <a:cs typeface="Times New Roman" panose="02020603050405020304" pitchFamily="18" charset="0"/>
                        </a:rPr>
                        <a:t>из программы МО</a:t>
                      </a:r>
                    </a:p>
                  </a:txBody>
                  <a:tcPr marL="68580" marR="68580" marT="0" marB="0">
                    <a:noFill/>
                  </a:tcPr>
                </a:tc>
                <a:tc>
                  <a:txBody>
                    <a:bodyPr/>
                    <a:lstStyle/>
                    <a:p>
                      <a:pPr algn="ctr">
                        <a:lnSpc>
                          <a:spcPct val="107000"/>
                        </a:lnSpc>
                        <a:spcAft>
                          <a:spcPts val="800"/>
                        </a:spcAft>
                      </a:pPr>
                      <a:r>
                        <a:rPr lang="ru-RU" sz="1400" kern="1200" dirty="0">
                          <a:solidFill>
                            <a:schemeClr val="tx1"/>
                          </a:solidFill>
                          <a:latin typeface="Times New Roman" panose="02020603050405020304" pitchFamily="18" charset="0"/>
                          <a:ea typeface="+mn-ea"/>
                          <a:cs typeface="Times New Roman" panose="02020603050405020304" pitchFamily="18" charset="0"/>
                        </a:rPr>
                        <a:t>из КЦСР расходов областного бюджета с заменой 6-го знака с </a:t>
                      </a:r>
                      <a:r>
                        <a:rPr lang="en-US" sz="1400" kern="1200" dirty="0">
                          <a:solidFill>
                            <a:schemeClr val="tx1"/>
                          </a:solidFill>
                          <a:latin typeface="Times New Roman" panose="02020603050405020304" pitchFamily="18" charset="0"/>
                          <a:ea typeface="+mn-ea"/>
                          <a:cs typeface="Times New Roman" panose="02020603050405020304" pitchFamily="18" charset="0"/>
                        </a:rPr>
                        <a:t>R</a:t>
                      </a:r>
                      <a:r>
                        <a:rPr lang="ru-RU" sz="1400" kern="1200" dirty="0">
                          <a:solidFill>
                            <a:schemeClr val="tx1"/>
                          </a:solidFill>
                          <a:latin typeface="Times New Roman" panose="02020603050405020304" pitchFamily="18" charset="0"/>
                          <a:ea typeface="+mn-ea"/>
                          <a:cs typeface="Times New Roman" panose="02020603050405020304" pitchFamily="18" charset="0"/>
                        </a:rPr>
                        <a:t> на </a:t>
                      </a:r>
                      <a:r>
                        <a:rPr lang="en-US" sz="1400" b="1" kern="1200" dirty="0">
                          <a:solidFill>
                            <a:srgbClr val="FF0000"/>
                          </a:solidFill>
                          <a:latin typeface="Times New Roman" panose="02020603050405020304" pitchFamily="18" charset="0"/>
                          <a:ea typeface="+mn-ea"/>
                          <a:cs typeface="Times New Roman" panose="02020603050405020304" pitchFamily="18" charset="0"/>
                        </a:rPr>
                        <a:t>L</a:t>
                      </a:r>
                      <a:endParaRPr lang="ru-RU" sz="1400" b="1" kern="1200" dirty="0">
                        <a:solidFill>
                          <a:srgbClr val="FF0000"/>
                        </a:solidFill>
                        <a:latin typeface="Times New Roman" panose="02020603050405020304" pitchFamily="18" charset="0"/>
                        <a:ea typeface="+mn-ea"/>
                        <a:cs typeface="Times New Roman" panose="02020603050405020304" pitchFamily="18" charset="0"/>
                      </a:endParaRPr>
                    </a:p>
                  </a:txBody>
                  <a:tcPr marL="68580" marR="68580" marT="0" marB="0">
                    <a:noFill/>
                  </a:tcPr>
                </a:tc>
                <a:extLst>
                  <a:ext uri="{0D108BD9-81ED-4DB2-BD59-A6C34878D82A}">
                    <a16:rowId xmlns:a16="http://schemas.microsoft.com/office/drawing/2014/main" val="2355936463"/>
                  </a:ext>
                </a:extLst>
              </a:tr>
            </a:tbl>
          </a:graphicData>
        </a:graphic>
      </p:graphicFrame>
      <p:sp>
        <p:nvSpPr>
          <p:cNvPr id="12" name="AutoShape 2"/>
          <p:cNvSpPr>
            <a:spLocks/>
          </p:cNvSpPr>
          <p:nvPr/>
        </p:nvSpPr>
        <p:spPr bwMode="auto">
          <a:xfrm rot="-5400000">
            <a:off x="3593431" y="4213784"/>
            <a:ext cx="209550" cy="1978025"/>
          </a:xfrm>
          <a:prstGeom prst="leftBrace">
            <a:avLst>
              <a:gd name="adj1" fmla="val 78599"/>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AutoShape 1"/>
          <p:cNvSpPr>
            <a:spLocks/>
          </p:cNvSpPr>
          <p:nvPr/>
        </p:nvSpPr>
        <p:spPr bwMode="auto">
          <a:xfrm rot="-5400000">
            <a:off x="5375400" y="4409839"/>
            <a:ext cx="209550" cy="1585912"/>
          </a:xfrm>
          <a:prstGeom prst="leftBrace">
            <a:avLst>
              <a:gd name="adj1" fmla="val 63068"/>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5" name="Rectangle 4"/>
          <p:cNvSpPr>
            <a:spLocks noChangeArrowheads="1"/>
          </p:cNvSpPr>
          <p:nvPr/>
        </p:nvSpPr>
        <p:spPr bwMode="auto">
          <a:xfrm>
            <a:off x="185738" y="4587717"/>
            <a:ext cx="874395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ru-RU" sz="36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ХХ Х ХХ </a:t>
            </a:r>
            <a:r>
              <a:rPr kumimoji="0" lang="en-US" altLang="ru-RU" sz="3600" b="1" i="0" u="none" strike="noStrike" cap="none" normalizeH="0" baseline="0" dirty="0" smtClean="0">
                <a:ln>
                  <a:noFill/>
                </a:ln>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L</a:t>
            </a:r>
            <a:r>
              <a:rPr kumimoji="0" lang="ru-RU" altLang="ru-RU" sz="36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ХХХ</a:t>
            </a:r>
            <a:r>
              <a:rPr kumimoji="0" lang="en-US" altLang="ru-RU" sz="36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X </a:t>
            </a:r>
            <a:endParaRPr kumimoji="0" lang="en-US" altLang="ru-RU" sz="1800" b="0" i="0" u="none" strike="noStrike" cap="none" normalizeH="0" baseline="0" dirty="0" smtClean="0">
              <a:ln>
                <a:noFill/>
              </a:ln>
              <a:solidFill>
                <a:schemeClr val="tx1"/>
              </a:solidFill>
              <a:effectLst/>
              <a:latin typeface="Arial" panose="020B060402020202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57175" y="2572917"/>
            <a:ext cx="8615362" cy="2246769"/>
          </a:xfrm>
          <a:prstGeom prst="rect">
            <a:avLst/>
          </a:prstGeom>
        </p:spPr>
        <p:txBody>
          <a:bodyPr wrap="square">
            <a:spAutoFit/>
          </a:bodyPr>
          <a:lstStyle/>
          <a:p>
            <a:pPr algn="just"/>
            <a:r>
              <a:rPr lang="ru-RU" sz="1400" dirty="0">
                <a:latin typeface="Times New Roman" panose="02020603050405020304" pitchFamily="18" charset="0"/>
                <a:cs typeface="Times New Roman" panose="02020603050405020304" pitchFamily="18" charset="0"/>
              </a:rPr>
              <a:t>Пункт 8 Порядка:</a:t>
            </a:r>
          </a:p>
          <a:p>
            <a:pPr algn="just"/>
            <a:r>
              <a:rPr lang="ru-RU" sz="1400" dirty="0">
                <a:latin typeface="Times New Roman" panose="02020603050405020304" pitchFamily="18" charset="0"/>
                <a:cs typeface="Times New Roman" panose="02020603050405020304" pitchFamily="18" charset="0"/>
              </a:rPr>
              <a:t>….</a:t>
            </a:r>
          </a:p>
          <a:p>
            <a:pPr algn="just"/>
            <a:r>
              <a:rPr lang="ru-RU" sz="1600" dirty="0">
                <a:latin typeface="Times New Roman" panose="02020603050405020304" pitchFamily="18" charset="0"/>
                <a:cs typeface="Times New Roman" panose="02020603050405020304" pitchFamily="18" charset="0"/>
              </a:rPr>
              <a:t>Представление финансовым органом субъекта Российской Федерации (муниципального образования) платежных поручений для проведения целевых расходов осуществляется в виде:</a:t>
            </a:r>
          </a:p>
          <a:p>
            <a:pPr algn="just"/>
            <a:endParaRPr lang="ru-RU" sz="1600" dirty="0">
              <a:latin typeface="Times New Roman" panose="02020603050405020304" pitchFamily="18" charset="0"/>
              <a:cs typeface="Times New Roman" panose="02020603050405020304" pitchFamily="18" charset="0"/>
            </a:endParaRPr>
          </a:p>
          <a:p>
            <a:pPr algn="just"/>
            <a:r>
              <a:rPr lang="ru-RU" sz="1600" dirty="0">
                <a:latin typeface="Times New Roman" panose="02020603050405020304" pitchFamily="18" charset="0"/>
                <a:cs typeface="Times New Roman" panose="02020603050405020304" pitchFamily="18" charset="0"/>
              </a:rPr>
              <a:t>отдельного пакета электронных документов;</a:t>
            </a:r>
          </a:p>
          <a:p>
            <a:pPr algn="just"/>
            <a:endParaRPr lang="ru-RU" sz="1600" dirty="0">
              <a:latin typeface="Times New Roman" panose="02020603050405020304" pitchFamily="18" charset="0"/>
              <a:cs typeface="Times New Roman" panose="02020603050405020304" pitchFamily="18" charset="0"/>
            </a:endParaRPr>
          </a:p>
          <a:p>
            <a:pPr algn="just"/>
            <a:r>
              <a:rPr lang="ru-RU" sz="1600" b="1" dirty="0">
                <a:solidFill>
                  <a:srgbClr val="002060"/>
                </a:solidFill>
                <a:latin typeface="Times New Roman" panose="02020603050405020304" pitchFamily="18" charset="0"/>
                <a:cs typeface="Times New Roman" panose="02020603050405020304" pitchFamily="18" charset="0"/>
              </a:rPr>
              <a:t>отдельного платежного поручения в случае осуществления территориальным органом Федерального казначейства операции по санкционированию целевых расходов</a:t>
            </a:r>
            <a:r>
              <a:rPr lang="ru-RU" sz="1600" dirty="0">
                <a:latin typeface="Times New Roman" panose="02020603050405020304" pitchFamily="18" charset="0"/>
                <a:cs typeface="Times New Roman" panose="02020603050405020304" pitchFamily="18" charset="0"/>
              </a:rPr>
              <a:t>.</a:t>
            </a:r>
          </a:p>
        </p:txBody>
      </p:sp>
      <p:grpSp>
        <p:nvGrpSpPr>
          <p:cNvPr id="4" name="Group 20"/>
          <p:cNvGrpSpPr>
            <a:grpSpLocks/>
          </p:cNvGrpSpPr>
          <p:nvPr/>
        </p:nvGrpSpPr>
        <p:grpSpPr bwMode="auto">
          <a:xfrm>
            <a:off x="0" y="-3175"/>
            <a:ext cx="9144000" cy="1497013"/>
            <a:chOff x="0" y="-2872"/>
            <a:chExt cx="9144000" cy="1496710"/>
          </a:xfrm>
        </p:grpSpPr>
        <p:sp>
          <p:nvSpPr>
            <p:cNvPr id="5" name="Rectangle 17"/>
            <p:cNvSpPr>
              <a:spLocks noChangeArrowheads="1"/>
            </p:cNvSpPr>
            <p:nvPr/>
          </p:nvSpPr>
          <p:spPr bwMode="auto">
            <a:xfrm>
              <a:off x="1752600" y="400271"/>
              <a:ext cx="5472113" cy="461869"/>
            </a:xfrm>
            <a:prstGeom prst="rect">
              <a:avLst/>
            </a:prstGeom>
            <a:noFill/>
            <a:ln w="9525">
              <a:noFill/>
              <a:miter lim="800000"/>
              <a:headEnd/>
              <a:tailEnd/>
            </a:ln>
            <a:effectLst/>
          </p:spPr>
          <p:txBody>
            <a:bodyPr wrap="none">
              <a:spAutoFit/>
            </a:bodyPr>
            <a:lstStyle/>
            <a:p>
              <a:pPr>
                <a:defRPr/>
              </a:pPr>
              <a:r>
                <a:rPr lang="ru-RU" sz="2400" b="1">
                  <a:solidFill>
                    <a:schemeClr val="bg1"/>
                  </a:solidFill>
                  <a:effectLst>
                    <a:outerShdw blurRad="38100" dist="38100" dir="2700000" algn="tl">
                      <a:srgbClr val="C0C0C0"/>
                    </a:outerShdw>
                  </a:effectLst>
                </a:rPr>
                <a:t>Администрация Тверской области</a:t>
              </a:r>
              <a:endParaRPr lang="en-US" sz="2400" b="1">
                <a:solidFill>
                  <a:schemeClr val="bg1"/>
                </a:solidFill>
                <a:effectLst>
                  <a:outerShdw blurRad="38100" dist="38100" dir="2700000" algn="tl">
                    <a:srgbClr val="C0C0C0"/>
                  </a:outerShdw>
                </a:effectLst>
              </a:endParaRPr>
            </a:p>
          </p:txBody>
        </p:sp>
        <p:grpSp>
          <p:nvGrpSpPr>
            <p:cNvPr id="6" name="Group 9"/>
            <p:cNvGrpSpPr>
              <a:grpSpLocks/>
            </p:cNvGrpSpPr>
            <p:nvPr/>
          </p:nvGrpSpPr>
          <p:grpSpPr bwMode="auto">
            <a:xfrm>
              <a:off x="0" y="0"/>
              <a:ext cx="9144000" cy="1493838"/>
              <a:chOff x="0" y="0"/>
              <a:chExt cx="9144000" cy="1493838"/>
            </a:xfrm>
          </p:grpSpPr>
          <p:pic>
            <p:nvPicPr>
              <p:cNvPr id="10" name="Picture 15" descr="22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149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5" descr="222"/>
              <p:cNvPicPr>
                <a:picLocks noChangeAspect="1" noChangeArrowheads="1"/>
              </p:cNvPicPr>
              <p:nvPr/>
            </p:nvPicPr>
            <p:blipFill>
              <a:blip r:embed="rId2" cstate="print">
                <a:extLst>
                  <a:ext uri="{28A0092B-C50C-407E-A947-70E740481C1C}">
                    <a14:useLocalDpi xmlns:a14="http://schemas.microsoft.com/office/drawing/2010/main" val="0"/>
                  </a:ext>
                </a:extLst>
              </a:blip>
              <a:srcRect l="82500"/>
              <a:stretch>
                <a:fillRect/>
              </a:stretch>
            </p:blipFill>
            <p:spPr bwMode="auto">
              <a:xfrm>
                <a:off x="0" y="0"/>
                <a:ext cx="1600200" cy="149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7" name="Picture 13" descr="logo.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3664" y="-2872"/>
              <a:ext cx="1137685" cy="149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5" descr="222"/>
            <p:cNvPicPr>
              <a:picLocks noChangeAspect="1" noChangeArrowheads="1"/>
            </p:cNvPicPr>
            <p:nvPr/>
          </p:nvPicPr>
          <p:blipFill>
            <a:blip r:embed="rId2" cstate="print">
              <a:extLst>
                <a:ext uri="{28A0092B-C50C-407E-A947-70E740481C1C}">
                  <a14:useLocalDpi xmlns:a14="http://schemas.microsoft.com/office/drawing/2010/main" val="0"/>
                </a:ext>
              </a:extLst>
            </a:blip>
            <a:srcRect l="82500" b="79596"/>
            <a:stretch>
              <a:fillRect/>
            </a:stretch>
          </p:blipFill>
          <p:spPr bwMode="auto">
            <a:xfrm>
              <a:off x="142240" y="0"/>
              <a:ext cx="1600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17"/>
            <p:cNvSpPr txBox="1">
              <a:spLocks noChangeArrowheads="1"/>
            </p:cNvSpPr>
            <p:nvPr/>
          </p:nvSpPr>
          <p:spPr bwMode="auto">
            <a:xfrm>
              <a:off x="304314" y="20720"/>
              <a:ext cx="121489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eaLnBrk="1" hangingPunct="1"/>
              <a:r>
                <a:rPr lang="ru-RU" sz="1100">
                  <a:solidFill>
                    <a:schemeClr val="bg1"/>
                  </a:solidFill>
                  <a:latin typeface="Times New Roman" pitchFamily="18" charset="0"/>
                  <a:cs typeface="Times New Roman" pitchFamily="18" charset="0"/>
                </a:rPr>
                <a:t>Тверская область</a:t>
              </a:r>
              <a:endParaRPr lang="en-US" sz="1100">
                <a:solidFill>
                  <a:schemeClr val="bg1"/>
                </a:solidFill>
                <a:latin typeface="Times New Roman" pitchFamily="18" charset="0"/>
                <a:cs typeface="Times New Roman" pitchFamily="18" charset="0"/>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605924" y="1669951"/>
            <a:ext cx="4885753" cy="2123658"/>
          </a:xfrm>
          <a:prstGeom prst="rect">
            <a:avLst/>
          </a:prstGeom>
        </p:spPr>
        <p:txBody>
          <a:bodyPr wrap="square">
            <a:spAutoFit/>
          </a:bodyPr>
          <a:lstStyle/>
          <a:p>
            <a:pPr algn="just"/>
            <a:r>
              <a:rPr lang="ru-RU" sz="1200" b="1" dirty="0">
                <a:solidFill>
                  <a:srgbClr val="002060"/>
                </a:solidFill>
                <a:latin typeface="Times New Roman" panose="02020603050405020304" pitchFamily="18" charset="0"/>
                <a:cs typeface="Times New Roman" panose="02020603050405020304" pitchFamily="18" charset="0"/>
              </a:rPr>
              <a:t>10.</a:t>
            </a:r>
            <a:r>
              <a:rPr lang="ru-RU" sz="1200" dirty="0">
                <a:latin typeface="Times New Roman" panose="02020603050405020304" pitchFamily="18" charset="0"/>
                <a:cs typeface="Times New Roman" panose="02020603050405020304" pitchFamily="18" charset="0"/>
              </a:rPr>
              <a:t> Территориальный орган Федерального казначейства в случаях:</a:t>
            </a:r>
          </a:p>
          <a:p>
            <a:pPr algn="just"/>
            <a:r>
              <a:rPr lang="ru-RU" sz="1200" dirty="0">
                <a:latin typeface="Times New Roman" panose="02020603050405020304" pitchFamily="18" charset="0"/>
                <a:cs typeface="Times New Roman" panose="02020603050405020304" pitchFamily="18" charset="0"/>
              </a:rPr>
              <a:t>осуществления полномочий по перечислению целевых средств федерального бюджета, предоставляемых в целях </a:t>
            </a:r>
            <a:r>
              <a:rPr lang="ru-RU" sz="1200" dirty="0" err="1">
                <a:latin typeface="Times New Roman" panose="02020603050405020304" pitchFamily="18" charset="0"/>
                <a:cs typeface="Times New Roman" panose="02020603050405020304" pitchFamily="18" charset="0"/>
              </a:rPr>
              <a:t>софинансирования</a:t>
            </a:r>
            <a:r>
              <a:rPr lang="ru-RU" sz="1200" dirty="0">
                <a:latin typeface="Times New Roman" panose="02020603050405020304" pitchFamily="18" charset="0"/>
                <a:cs typeface="Times New Roman" panose="02020603050405020304" pitchFamily="18" charset="0"/>
              </a:rPr>
              <a:t> расходных обязательств субъекта Российской Федерации: </a:t>
            </a:r>
          </a:p>
          <a:p>
            <a:pPr algn="just"/>
            <a:r>
              <a:rPr lang="ru-RU" sz="1200" dirty="0">
                <a:latin typeface="Times New Roman" panose="02020603050405020304" pitchFamily="18" charset="0"/>
                <a:cs typeface="Times New Roman" panose="02020603050405020304" pitchFamily="18" charset="0"/>
              </a:rPr>
              <a:t>осуществления полномочий по перечислению целевых средств регионального бюджета, предоставляемых в целях </a:t>
            </a:r>
            <a:r>
              <a:rPr lang="ru-RU" sz="1200" dirty="0" err="1">
                <a:latin typeface="Times New Roman" panose="02020603050405020304" pitchFamily="18" charset="0"/>
                <a:cs typeface="Times New Roman" panose="02020603050405020304" pitchFamily="18" charset="0"/>
              </a:rPr>
              <a:t>софинансирования</a:t>
            </a:r>
            <a:r>
              <a:rPr lang="ru-RU" sz="1200" dirty="0">
                <a:latin typeface="Times New Roman" panose="02020603050405020304" pitchFamily="18" charset="0"/>
                <a:cs typeface="Times New Roman" panose="02020603050405020304" pitchFamily="18" charset="0"/>
              </a:rPr>
              <a:t> расходных обязательств муниципального образования, в доле, соответствующей установленному Соглашением о предоставлении  целевых средств регионального бюджета уровню </a:t>
            </a:r>
            <a:r>
              <a:rPr lang="ru-RU" sz="1200" dirty="0" err="1">
                <a:latin typeface="Times New Roman" panose="02020603050405020304" pitchFamily="18" charset="0"/>
                <a:cs typeface="Times New Roman" panose="02020603050405020304" pitchFamily="18" charset="0"/>
              </a:rPr>
              <a:t>софинансирования</a:t>
            </a:r>
            <a:r>
              <a:rPr lang="ru-RU" sz="1200" dirty="0">
                <a:latin typeface="Times New Roman" panose="02020603050405020304" pitchFamily="18" charset="0"/>
                <a:cs typeface="Times New Roman" panose="02020603050405020304" pitchFamily="18" charset="0"/>
              </a:rPr>
              <a:t>; </a:t>
            </a:r>
          </a:p>
          <a:p>
            <a:pPr algn="just"/>
            <a:r>
              <a:rPr lang="ru-RU" sz="1200" dirty="0">
                <a:latin typeface="Times New Roman" panose="02020603050405020304" pitchFamily="18" charset="0"/>
                <a:cs typeface="Times New Roman" panose="02020603050405020304" pitchFamily="18" charset="0"/>
              </a:rPr>
              <a:t>осуществляет проверку платежных документов (платежных поручений) по следующим направлениям:……</a:t>
            </a:r>
          </a:p>
        </p:txBody>
      </p:sp>
      <p:sp>
        <p:nvSpPr>
          <p:cNvPr id="5" name="Прямоугольник 4"/>
          <p:cNvSpPr/>
          <p:nvPr/>
        </p:nvSpPr>
        <p:spPr>
          <a:xfrm>
            <a:off x="594562" y="4221088"/>
            <a:ext cx="4968553" cy="1938992"/>
          </a:xfrm>
          <a:prstGeom prst="rect">
            <a:avLst/>
          </a:prstGeom>
        </p:spPr>
        <p:txBody>
          <a:bodyPr wrap="square">
            <a:spAutoFit/>
          </a:bodyPr>
          <a:lstStyle/>
          <a:p>
            <a:pPr algn="just"/>
            <a:r>
              <a:rPr lang="ru-RU" sz="1200" b="1" dirty="0">
                <a:solidFill>
                  <a:srgbClr val="002060"/>
                </a:solidFill>
                <a:latin typeface="Times New Roman" panose="02020603050405020304" pitchFamily="18" charset="0"/>
                <a:cs typeface="Times New Roman" panose="02020603050405020304" pitchFamily="18" charset="0"/>
              </a:rPr>
              <a:t>11.</a:t>
            </a:r>
            <a:r>
              <a:rPr lang="ru-RU" sz="1200" dirty="0">
                <a:latin typeface="Times New Roman" panose="02020603050405020304" pitchFamily="18" charset="0"/>
                <a:cs typeface="Times New Roman" panose="02020603050405020304" pitchFamily="18" charset="0"/>
              </a:rPr>
              <a:t> Территориальный орган Федерального казначейства в случае предоставления целевых средств в целях финансового обеспечения расходных обязательств субъекта Российской Федерации (муниципального образования), а также в случае предоставления целевых средств регионального бюджета в целях </a:t>
            </a:r>
            <a:r>
              <a:rPr lang="ru-RU" sz="1200" dirty="0" err="1">
                <a:latin typeface="Times New Roman" panose="02020603050405020304" pitchFamily="18" charset="0"/>
                <a:cs typeface="Times New Roman" panose="02020603050405020304" pitchFamily="18" charset="0"/>
              </a:rPr>
              <a:t>софинансирования</a:t>
            </a:r>
            <a:r>
              <a:rPr lang="ru-RU" sz="1200" dirty="0">
                <a:latin typeface="Times New Roman" panose="02020603050405020304" pitchFamily="18" charset="0"/>
                <a:cs typeface="Times New Roman" panose="02020603050405020304" pitchFamily="18" charset="0"/>
              </a:rPr>
              <a:t> расходных обязательств муниципального образования, за исключением случая, указанного в абзаце третьем пункта 10 настоящего порядка, осуществляет проверку представленных платежных документов (платежных поручений) и подтверждающих документов по следующим направлениям:…..</a:t>
            </a:r>
          </a:p>
        </p:txBody>
      </p:sp>
      <p:cxnSp>
        <p:nvCxnSpPr>
          <p:cNvPr id="6" name="Прямая соединительная линия 5"/>
          <p:cNvCxnSpPr/>
          <p:nvPr/>
        </p:nvCxnSpPr>
        <p:spPr>
          <a:xfrm flipH="1">
            <a:off x="304314" y="3991292"/>
            <a:ext cx="8643299"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965143" y="1886212"/>
            <a:ext cx="2556411" cy="1077218"/>
          </a:xfrm>
          <a:prstGeom prst="rect">
            <a:avLst/>
          </a:prstGeom>
          <a:noFill/>
        </p:spPr>
        <p:txBody>
          <a:bodyPr wrap="square" rtlCol="0">
            <a:spAutoFit/>
          </a:bodyPr>
          <a:lstStyle/>
          <a:p>
            <a:r>
              <a:rPr lang="ru-RU" sz="1600" b="1" dirty="0">
                <a:solidFill>
                  <a:srgbClr val="006600"/>
                </a:solidFill>
                <a:latin typeface="Times New Roman" panose="02020603050405020304" pitchFamily="18" charset="0"/>
                <a:cs typeface="Times New Roman" panose="02020603050405020304" pitchFamily="18" charset="0"/>
              </a:rPr>
              <a:t>В этих случаях ТОФК КОНТРОЛИРУЕТ уровень </a:t>
            </a:r>
            <a:r>
              <a:rPr lang="ru-RU" sz="1600" b="1" dirty="0" err="1">
                <a:solidFill>
                  <a:srgbClr val="006600"/>
                </a:solidFill>
                <a:latin typeface="Times New Roman" panose="02020603050405020304" pitchFamily="18" charset="0"/>
                <a:cs typeface="Times New Roman" panose="02020603050405020304" pitchFamily="18" charset="0"/>
              </a:rPr>
              <a:t>софинансирования</a:t>
            </a:r>
            <a:endParaRPr lang="ru-RU" sz="1600" b="1" dirty="0">
              <a:solidFill>
                <a:srgbClr val="006600"/>
              </a:solidFill>
              <a:latin typeface="Times New Roman" panose="02020603050405020304" pitchFamily="18" charset="0"/>
              <a:cs typeface="Times New Roman" panose="02020603050405020304" pitchFamily="18" charset="0"/>
            </a:endParaRPr>
          </a:p>
        </p:txBody>
      </p:sp>
      <p:sp>
        <p:nvSpPr>
          <p:cNvPr id="8" name="TextBox 7"/>
          <p:cNvSpPr txBox="1"/>
          <p:nvPr/>
        </p:nvSpPr>
        <p:spPr>
          <a:xfrm>
            <a:off x="5965142" y="4653137"/>
            <a:ext cx="2838330" cy="830997"/>
          </a:xfrm>
          <a:prstGeom prst="rect">
            <a:avLst/>
          </a:prstGeom>
          <a:noFill/>
        </p:spPr>
        <p:txBody>
          <a:bodyPr wrap="square" rtlCol="0">
            <a:spAutoFit/>
          </a:bodyPr>
          <a:lstStyle/>
          <a:p>
            <a:r>
              <a:rPr lang="ru-RU" sz="1600" b="1" dirty="0">
                <a:solidFill>
                  <a:srgbClr val="C00000"/>
                </a:solidFill>
                <a:latin typeface="Times New Roman" panose="02020603050405020304" pitchFamily="18" charset="0"/>
                <a:cs typeface="Times New Roman" panose="02020603050405020304" pitchFamily="18" charset="0"/>
              </a:rPr>
              <a:t>В этих случаях ТОФК уровень </a:t>
            </a:r>
            <a:r>
              <a:rPr lang="ru-RU" sz="1600" b="1" dirty="0" err="1">
                <a:solidFill>
                  <a:srgbClr val="C00000"/>
                </a:solidFill>
                <a:latin typeface="Times New Roman" panose="02020603050405020304" pitchFamily="18" charset="0"/>
                <a:cs typeface="Times New Roman" panose="02020603050405020304" pitchFamily="18" charset="0"/>
              </a:rPr>
              <a:t>софинансирования</a:t>
            </a:r>
            <a:r>
              <a:rPr lang="ru-RU" sz="1600" b="1" dirty="0">
                <a:solidFill>
                  <a:srgbClr val="C00000"/>
                </a:solidFill>
                <a:latin typeface="Times New Roman" panose="02020603050405020304" pitchFamily="18" charset="0"/>
                <a:cs typeface="Times New Roman" panose="02020603050405020304" pitchFamily="18" charset="0"/>
              </a:rPr>
              <a:t> НЕ КОНТРОЛИРУЕТ</a:t>
            </a:r>
          </a:p>
        </p:txBody>
      </p:sp>
      <p:grpSp>
        <p:nvGrpSpPr>
          <p:cNvPr id="9" name="Group 20"/>
          <p:cNvGrpSpPr>
            <a:grpSpLocks/>
          </p:cNvGrpSpPr>
          <p:nvPr/>
        </p:nvGrpSpPr>
        <p:grpSpPr bwMode="auto">
          <a:xfrm>
            <a:off x="0" y="-3175"/>
            <a:ext cx="9144000" cy="1497013"/>
            <a:chOff x="0" y="-2872"/>
            <a:chExt cx="9144000" cy="1496710"/>
          </a:xfrm>
        </p:grpSpPr>
        <p:sp>
          <p:nvSpPr>
            <p:cNvPr id="10" name="Rectangle 17"/>
            <p:cNvSpPr>
              <a:spLocks noChangeArrowheads="1"/>
            </p:cNvSpPr>
            <p:nvPr/>
          </p:nvSpPr>
          <p:spPr bwMode="auto">
            <a:xfrm>
              <a:off x="1752600" y="400271"/>
              <a:ext cx="5472113" cy="461869"/>
            </a:xfrm>
            <a:prstGeom prst="rect">
              <a:avLst/>
            </a:prstGeom>
            <a:noFill/>
            <a:ln w="9525">
              <a:noFill/>
              <a:miter lim="800000"/>
              <a:headEnd/>
              <a:tailEnd/>
            </a:ln>
            <a:effectLst/>
          </p:spPr>
          <p:txBody>
            <a:bodyPr wrap="none">
              <a:spAutoFit/>
            </a:bodyPr>
            <a:lstStyle/>
            <a:p>
              <a:pPr>
                <a:defRPr/>
              </a:pPr>
              <a:r>
                <a:rPr lang="ru-RU" sz="2400" b="1">
                  <a:solidFill>
                    <a:schemeClr val="bg1"/>
                  </a:solidFill>
                  <a:effectLst>
                    <a:outerShdw blurRad="38100" dist="38100" dir="2700000" algn="tl">
                      <a:srgbClr val="C0C0C0"/>
                    </a:outerShdw>
                  </a:effectLst>
                </a:rPr>
                <a:t>Администрация Тверской области</a:t>
              </a:r>
              <a:endParaRPr lang="en-US" sz="2400" b="1">
                <a:solidFill>
                  <a:schemeClr val="bg1"/>
                </a:solidFill>
                <a:effectLst>
                  <a:outerShdw blurRad="38100" dist="38100" dir="2700000" algn="tl">
                    <a:srgbClr val="C0C0C0"/>
                  </a:outerShdw>
                </a:effectLst>
              </a:endParaRPr>
            </a:p>
          </p:txBody>
        </p:sp>
        <p:grpSp>
          <p:nvGrpSpPr>
            <p:cNvPr id="11" name="Group 9"/>
            <p:cNvGrpSpPr>
              <a:grpSpLocks/>
            </p:cNvGrpSpPr>
            <p:nvPr/>
          </p:nvGrpSpPr>
          <p:grpSpPr bwMode="auto">
            <a:xfrm>
              <a:off x="0" y="0"/>
              <a:ext cx="9144000" cy="1493838"/>
              <a:chOff x="0" y="0"/>
              <a:chExt cx="9144000" cy="1493838"/>
            </a:xfrm>
          </p:grpSpPr>
          <p:pic>
            <p:nvPicPr>
              <p:cNvPr id="15" name="Picture 15" descr="22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149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5" descr="222"/>
              <p:cNvPicPr>
                <a:picLocks noChangeAspect="1" noChangeArrowheads="1"/>
              </p:cNvPicPr>
              <p:nvPr/>
            </p:nvPicPr>
            <p:blipFill>
              <a:blip r:embed="rId2" cstate="print">
                <a:extLst>
                  <a:ext uri="{28A0092B-C50C-407E-A947-70E740481C1C}">
                    <a14:useLocalDpi xmlns:a14="http://schemas.microsoft.com/office/drawing/2010/main" val="0"/>
                  </a:ext>
                </a:extLst>
              </a:blip>
              <a:srcRect l="82500"/>
              <a:stretch>
                <a:fillRect/>
              </a:stretch>
            </p:blipFill>
            <p:spPr bwMode="auto">
              <a:xfrm>
                <a:off x="0" y="0"/>
                <a:ext cx="1600200" cy="149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2" name="Picture 13" descr="logo.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3664" y="-2872"/>
              <a:ext cx="1137685" cy="149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5" descr="222"/>
            <p:cNvPicPr>
              <a:picLocks noChangeAspect="1" noChangeArrowheads="1"/>
            </p:cNvPicPr>
            <p:nvPr/>
          </p:nvPicPr>
          <p:blipFill>
            <a:blip r:embed="rId2" cstate="print">
              <a:extLst>
                <a:ext uri="{28A0092B-C50C-407E-A947-70E740481C1C}">
                  <a14:useLocalDpi xmlns:a14="http://schemas.microsoft.com/office/drawing/2010/main" val="0"/>
                </a:ext>
              </a:extLst>
            </a:blip>
            <a:srcRect l="82500" b="79596"/>
            <a:stretch>
              <a:fillRect/>
            </a:stretch>
          </p:blipFill>
          <p:spPr bwMode="auto">
            <a:xfrm>
              <a:off x="142240" y="0"/>
              <a:ext cx="1600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7"/>
            <p:cNvSpPr txBox="1">
              <a:spLocks noChangeArrowheads="1"/>
            </p:cNvSpPr>
            <p:nvPr/>
          </p:nvSpPr>
          <p:spPr bwMode="auto">
            <a:xfrm>
              <a:off x="304314" y="20720"/>
              <a:ext cx="121489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eaLnBrk="1" hangingPunct="1"/>
              <a:r>
                <a:rPr lang="ru-RU" sz="1100">
                  <a:solidFill>
                    <a:schemeClr val="bg1"/>
                  </a:solidFill>
                  <a:latin typeface="Times New Roman" pitchFamily="18" charset="0"/>
                  <a:cs typeface="Times New Roman" pitchFamily="18" charset="0"/>
                </a:rPr>
                <a:t>Тверская область</a:t>
              </a:r>
              <a:endParaRPr lang="en-US" sz="1100">
                <a:solidFill>
                  <a:schemeClr val="bg1"/>
                </a:solidFill>
                <a:latin typeface="Times New Roman" pitchFamily="18" charset="0"/>
                <a:cs typeface="Times New Roman" pitchFamily="18" charset="0"/>
              </a:endParaRPr>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2"/>
          <p:cNvSpPr txBox="1">
            <a:spLocks noChangeArrowheads="1"/>
          </p:cNvSpPr>
          <p:nvPr/>
        </p:nvSpPr>
        <p:spPr bwMode="auto">
          <a:xfrm>
            <a:off x="2250156" y="371475"/>
            <a:ext cx="4436920" cy="369332"/>
          </a:xfrm>
          <a:prstGeom prst="rect">
            <a:avLst/>
          </a:prstGeom>
          <a:noFill/>
          <a:ln>
            <a:noFill/>
          </a:ln>
          <a:extLst/>
        </p:spPr>
        <p:txBody>
          <a:bodyPr wrap="none">
            <a:spAutoFit/>
          </a:bodyPr>
          <a:lstStyle/>
          <a:p>
            <a:pPr algn="ctr">
              <a:defRPr/>
            </a:pPr>
            <a:r>
              <a:rPr lang="ru-RU" altLang="ru-RU" b="1" dirty="0">
                <a:solidFill>
                  <a:srgbClr val="1F4E79"/>
                </a:solidFill>
                <a:effectLst>
                  <a:outerShdw blurRad="38100" dist="38100" dir="2700000" algn="tl">
                    <a:srgbClr val="C0C0C0"/>
                  </a:outerShdw>
                </a:effectLst>
                <a:latin typeface="Times New Roman" pitchFamily="18" charset="0"/>
                <a:cs typeface="Times New Roman" pitchFamily="18" charset="0"/>
              </a:rPr>
              <a:t>СХЕМА </a:t>
            </a:r>
            <a:r>
              <a:rPr lang="ru-RU" altLang="ru-RU" b="1" dirty="0" smtClean="0">
                <a:solidFill>
                  <a:srgbClr val="1F4E79"/>
                </a:solidFill>
                <a:effectLst>
                  <a:outerShdw blurRad="38100" dist="38100" dir="2700000" algn="tl">
                    <a:srgbClr val="C0C0C0"/>
                  </a:outerShdw>
                </a:effectLst>
                <a:latin typeface="Times New Roman" pitchFamily="18" charset="0"/>
                <a:cs typeface="Times New Roman" pitchFamily="18" charset="0"/>
              </a:rPr>
              <a:t>«СКВОЗНОГО МЕХАНИЗМА»</a:t>
            </a:r>
            <a:endParaRPr lang="ru-RU" altLang="ru-RU" b="1" dirty="0">
              <a:solidFill>
                <a:srgbClr val="1F4E79"/>
              </a:solidFill>
              <a:effectLst>
                <a:outerShdw blurRad="38100" dist="38100" dir="2700000" algn="tl">
                  <a:srgbClr val="C0C0C0"/>
                </a:outerShdw>
              </a:effectLst>
              <a:latin typeface="Times New Roman" pitchFamily="18" charset="0"/>
              <a:cs typeface="Times New Roman" pitchFamily="18" charset="0"/>
            </a:endParaRPr>
          </a:p>
        </p:txBody>
      </p:sp>
      <p:sp>
        <p:nvSpPr>
          <p:cNvPr id="44" name="TextBox 43"/>
          <p:cNvSpPr txBox="1"/>
          <p:nvPr/>
        </p:nvSpPr>
        <p:spPr>
          <a:xfrm>
            <a:off x="2041127" y="1240657"/>
            <a:ext cx="2029223" cy="683264"/>
          </a:xfrm>
          <a:prstGeom prst="rect">
            <a:avLst/>
          </a:prstGeom>
          <a:noFill/>
        </p:spPr>
        <p:txBody>
          <a:bodyPr wrap="square">
            <a:spAutoFit/>
          </a:bodyPr>
          <a:lstStyle/>
          <a:p>
            <a:pPr algn="ctr">
              <a:lnSpc>
                <a:spcPct val="80000"/>
              </a:lnSpc>
              <a:defRPr/>
            </a:pPr>
            <a:r>
              <a:rPr lang="ru-RU" sz="1600" b="1" dirty="0">
                <a:solidFill>
                  <a:srgbClr val="FF0000"/>
                </a:solidFill>
                <a:latin typeface="Times New Roman" panose="02020603050405020304" pitchFamily="18" charset="0"/>
                <a:cs typeface="Times New Roman" panose="02020603050405020304" pitchFamily="18" charset="0"/>
              </a:rPr>
              <a:t>1</a:t>
            </a:r>
            <a:r>
              <a:rPr lang="ru-RU" sz="1600" b="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sz="1600" dirty="0">
                <a:latin typeface="Times New Roman" panose="02020603050405020304" pitchFamily="18" charset="0"/>
                <a:cs typeface="Times New Roman" panose="02020603050405020304" pitchFamily="18" charset="0"/>
              </a:rPr>
              <a:t>Расходное </a:t>
            </a:r>
            <a:r>
              <a:rPr lang="ru-RU" sz="1600" dirty="0" smtClean="0">
                <a:latin typeface="Times New Roman" panose="02020603050405020304" pitchFamily="18" charset="0"/>
                <a:cs typeface="Times New Roman" panose="02020603050405020304" pitchFamily="18" charset="0"/>
              </a:rPr>
              <a:t>расписание </a:t>
            </a:r>
            <a:r>
              <a:rPr lang="ru-RU" sz="1600" b="1" dirty="0" smtClean="0">
                <a:latin typeface="Times New Roman" panose="02020603050405020304" pitchFamily="18" charset="0"/>
                <a:cs typeface="Times New Roman" panose="02020603050405020304" pitchFamily="18" charset="0"/>
              </a:rPr>
              <a:t>ЛБО+ПОФ</a:t>
            </a:r>
            <a:endParaRPr lang="ru-RU" sz="1600" b="1" dirty="0">
              <a:latin typeface="Times New Roman" panose="02020603050405020304" pitchFamily="18" charset="0"/>
              <a:cs typeface="Times New Roman" panose="02020603050405020304" pitchFamily="18" charset="0"/>
            </a:endParaRPr>
          </a:p>
        </p:txBody>
      </p:sp>
      <p:sp>
        <p:nvSpPr>
          <p:cNvPr id="13" name="Прямоугольник 12"/>
          <p:cNvSpPr/>
          <p:nvPr/>
        </p:nvSpPr>
        <p:spPr>
          <a:xfrm>
            <a:off x="233367" y="2220913"/>
            <a:ext cx="1162050" cy="3619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b="1" dirty="0">
                <a:solidFill>
                  <a:schemeClr val="tx1"/>
                </a:solidFill>
                <a:latin typeface="Times New Roman" panose="02020603050405020304" pitchFamily="18" charset="0"/>
                <a:cs typeface="Times New Roman" panose="02020603050405020304" pitchFamily="18" charset="0"/>
              </a:rPr>
              <a:t>Счет 40105</a:t>
            </a:r>
          </a:p>
        </p:txBody>
      </p:sp>
      <p:sp>
        <p:nvSpPr>
          <p:cNvPr id="5" name="Прямоугольник 4"/>
          <p:cNvSpPr/>
          <p:nvPr/>
        </p:nvSpPr>
        <p:spPr>
          <a:xfrm>
            <a:off x="1482328" y="1985965"/>
            <a:ext cx="2613422" cy="935035"/>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1600" b="1" dirty="0">
                <a:solidFill>
                  <a:schemeClr val="tx1"/>
                </a:solidFill>
                <a:latin typeface="Times New Roman" panose="02020603050405020304" pitchFamily="18" charset="0"/>
                <a:cs typeface="Times New Roman" panose="02020603050405020304" pitchFamily="18" charset="0"/>
              </a:rPr>
              <a:t>14 л/с ГРБС федерального </a:t>
            </a:r>
            <a:r>
              <a:rPr lang="ru-RU" sz="1600" b="1" dirty="0" smtClean="0">
                <a:solidFill>
                  <a:schemeClr val="tx1"/>
                </a:solidFill>
                <a:latin typeface="Times New Roman" panose="02020603050405020304" pitchFamily="18" charset="0"/>
                <a:cs typeface="Times New Roman" panose="02020603050405020304" pitchFamily="18" charset="0"/>
              </a:rPr>
              <a:t>бюджета – </a:t>
            </a:r>
          </a:p>
          <a:p>
            <a:pPr algn="ctr">
              <a:defRPr/>
            </a:pPr>
            <a:r>
              <a:rPr lang="ru-RU" sz="1600" b="1" dirty="0" smtClean="0">
                <a:solidFill>
                  <a:schemeClr val="tx1"/>
                </a:solidFill>
                <a:latin typeface="Times New Roman" panose="02020603050405020304" pitchFamily="18" charset="0"/>
                <a:cs typeface="Times New Roman" panose="02020603050405020304" pitchFamily="18" charset="0"/>
              </a:rPr>
              <a:t>федеральная часть</a:t>
            </a:r>
            <a:endParaRPr lang="ru-RU" sz="1600" b="1" dirty="0">
              <a:solidFill>
                <a:schemeClr val="tx1"/>
              </a:solidFill>
              <a:latin typeface="Times New Roman" panose="02020603050405020304" pitchFamily="18" charset="0"/>
              <a:cs typeface="Times New Roman" panose="02020603050405020304" pitchFamily="18" charset="0"/>
            </a:endParaRPr>
          </a:p>
        </p:txBody>
      </p:sp>
      <p:sp>
        <p:nvSpPr>
          <p:cNvPr id="11" name="Прямоугольник 10"/>
          <p:cNvSpPr/>
          <p:nvPr/>
        </p:nvSpPr>
        <p:spPr>
          <a:xfrm>
            <a:off x="2245123" y="5384800"/>
            <a:ext cx="1018777" cy="635000"/>
          </a:xfrm>
          <a:prstGeom prst="rect">
            <a:avLst/>
          </a:pr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1600" b="1" dirty="0" smtClean="0">
                <a:solidFill>
                  <a:schemeClr val="tx1"/>
                </a:solidFill>
                <a:latin typeface="Times New Roman" pitchFamily="18" charset="0"/>
                <a:cs typeface="Times New Roman" pitchFamily="18" charset="0"/>
              </a:rPr>
              <a:t>ФО МО</a:t>
            </a:r>
            <a:endParaRPr lang="ru-RU" sz="1600" b="1" dirty="0">
              <a:solidFill>
                <a:schemeClr val="tx1"/>
              </a:solidFill>
              <a:latin typeface="Times New Roman" pitchFamily="18" charset="0"/>
              <a:cs typeface="Times New Roman" pitchFamily="18" charset="0"/>
            </a:endParaRPr>
          </a:p>
        </p:txBody>
      </p:sp>
      <p:sp>
        <p:nvSpPr>
          <p:cNvPr id="49" name="Прямоугольник 48"/>
          <p:cNvSpPr/>
          <p:nvPr/>
        </p:nvSpPr>
        <p:spPr>
          <a:xfrm>
            <a:off x="190505" y="4000500"/>
            <a:ext cx="1162050" cy="3619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b="1" dirty="0">
                <a:solidFill>
                  <a:schemeClr val="tx1"/>
                </a:solidFill>
                <a:latin typeface="Times New Roman" panose="02020603050405020304" pitchFamily="18" charset="0"/>
                <a:cs typeface="Times New Roman" panose="02020603050405020304" pitchFamily="18" charset="0"/>
              </a:rPr>
              <a:t>Счет 40201</a:t>
            </a:r>
          </a:p>
        </p:txBody>
      </p:sp>
      <p:sp>
        <p:nvSpPr>
          <p:cNvPr id="12" name="Прямоугольник 11"/>
          <p:cNvSpPr/>
          <p:nvPr/>
        </p:nvSpPr>
        <p:spPr>
          <a:xfrm>
            <a:off x="4534694" y="885826"/>
            <a:ext cx="2150269" cy="920750"/>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1600" b="1" dirty="0">
                <a:solidFill>
                  <a:schemeClr val="tx1"/>
                </a:solidFill>
                <a:latin typeface="Times New Roman" panose="02020603050405020304" pitchFamily="18" charset="0"/>
                <a:cs typeface="Times New Roman" panose="02020603050405020304" pitchFamily="18" charset="0"/>
              </a:rPr>
              <a:t>ГРБС федерального бюджета</a:t>
            </a:r>
          </a:p>
        </p:txBody>
      </p:sp>
      <p:cxnSp>
        <p:nvCxnSpPr>
          <p:cNvPr id="55" name="Прямая со стрелкой 54"/>
          <p:cNvCxnSpPr/>
          <p:nvPr/>
        </p:nvCxnSpPr>
        <p:spPr>
          <a:xfrm flipH="1">
            <a:off x="3759200" y="1100138"/>
            <a:ext cx="641350" cy="7921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4" name="Прямоугольник 73"/>
          <p:cNvSpPr/>
          <p:nvPr/>
        </p:nvSpPr>
        <p:spPr>
          <a:xfrm>
            <a:off x="190505" y="5675313"/>
            <a:ext cx="1162050" cy="3619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b="1" dirty="0" smtClean="0">
                <a:solidFill>
                  <a:schemeClr val="tx1"/>
                </a:solidFill>
                <a:latin typeface="Times New Roman" panose="02020603050405020304" pitchFamily="18" charset="0"/>
                <a:cs typeface="Times New Roman" panose="02020603050405020304" pitchFamily="18" charset="0"/>
              </a:rPr>
              <a:t>Счета 40204</a:t>
            </a:r>
            <a:endParaRPr lang="ru-RU" b="1" dirty="0">
              <a:solidFill>
                <a:schemeClr val="tx1"/>
              </a:solidFill>
              <a:latin typeface="Times New Roman" panose="02020603050405020304" pitchFamily="18" charset="0"/>
              <a:cs typeface="Times New Roman" panose="02020603050405020304" pitchFamily="18" charset="0"/>
            </a:endParaRPr>
          </a:p>
        </p:txBody>
      </p:sp>
      <p:sp>
        <p:nvSpPr>
          <p:cNvPr id="26" name="Прямоугольник 25"/>
          <p:cNvSpPr/>
          <p:nvPr/>
        </p:nvSpPr>
        <p:spPr>
          <a:xfrm>
            <a:off x="1456928" y="3700465"/>
            <a:ext cx="2613422" cy="1023935"/>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1600" b="1" dirty="0">
                <a:solidFill>
                  <a:schemeClr val="tx1"/>
                </a:solidFill>
                <a:latin typeface="Times New Roman" panose="02020603050405020304" pitchFamily="18" charset="0"/>
                <a:cs typeface="Times New Roman" panose="02020603050405020304" pitchFamily="18" charset="0"/>
              </a:rPr>
              <a:t>14 л/с ГРБС </a:t>
            </a:r>
            <a:r>
              <a:rPr lang="ru-RU" sz="1600" b="1" dirty="0" smtClean="0">
                <a:solidFill>
                  <a:schemeClr val="tx1"/>
                </a:solidFill>
                <a:latin typeface="Times New Roman" panose="02020603050405020304" pitchFamily="18" charset="0"/>
                <a:cs typeface="Times New Roman" panose="02020603050405020304" pitchFamily="18" charset="0"/>
              </a:rPr>
              <a:t>областного бюджета – </a:t>
            </a:r>
            <a:r>
              <a:rPr lang="ru-RU" sz="1600" b="1" dirty="0" err="1" smtClean="0">
                <a:solidFill>
                  <a:schemeClr val="tx1"/>
                </a:solidFill>
                <a:latin typeface="Times New Roman" panose="02020603050405020304" pitchFamily="18" charset="0"/>
                <a:cs typeface="Times New Roman" panose="02020603050405020304" pitchFamily="18" charset="0"/>
              </a:rPr>
              <a:t>федеральная+областная</a:t>
            </a:r>
            <a:r>
              <a:rPr lang="ru-RU" sz="1600" b="1" dirty="0" smtClean="0">
                <a:solidFill>
                  <a:schemeClr val="tx1"/>
                </a:solidFill>
                <a:latin typeface="Times New Roman" panose="02020603050405020304" pitchFamily="18" charset="0"/>
                <a:cs typeface="Times New Roman" panose="02020603050405020304" pitchFamily="18" charset="0"/>
              </a:rPr>
              <a:t> часть</a:t>
            </a:r>
            <a:endParaRPr lang="ru-RU" sz="1600" b="1" dirty="0">
              <a:solidFill>
                <a:schemeClr val="tx1"/>
              </a:solidFill>
              <a:latin typeface="Times New Roman" panose="02020603050405020304" pitchFamily="18" charset="0"/>
              <a:cs typeface="Times New Roman" panose="02020603050405020304" pitchFamily="18" charset="0"/>
            </a:endParaRPr>
          </a:p>
        </p:txBody>
      </p:sp>
      <p:sp>
        <p:nvSpPr>
          <p:cNvPr id="29" name="TextBox 28"/>
          <p:cNvSpPr txBox="1"/>
          <p:nvPr/>
        </p:nvSpPr>
        <p:spPr>
          <a:xfrm>
            <a:off x="1166505" y="3076063"/>
            <a:ext cx="2391877" cy="486287"/>
          </a:xfrm>
          <a:prstGeom prst="rect">
            <a:avLst/>
          </a:prstGeom>
          <a:noFill/>
        </p:spPr>
        <p:txBody>
          <a:bodyPr wrap="square">
            <a:spAutoFit/>
          </a:bodyPr>
          <a:lstStyle/>
          <a:p>
            <a:pPr algn="ctr">
              <a:lnSpc>
                <a:spcPct val="80000"/>
              </a:lnSpc>
              <a:defRPr/>
            </a:pPr>
            <a:r>
              <a:rPr lang="ru-RU" sz="1600"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  </a:t>
            </a:r>
            <a:r>
              <a:rPr lang="ru-RU" sz="1600" dirty="0" smtClean="0">
                <a:latin typeface="Times New Roman" panose="02020603050405020304" pitchFamily="18" charset="0"/>
                <a:cs typeface="Times New Roman" panose="02020603050405020304" pitchFamily="18" charset="0"/>
              </a:rPr>
              <a:t>Расходное расписание </a:t>
            </a:r>
          </a:p>
          <a:p>
            <a:pPr algn="ctr">
              <a:lnSpc>
                <a:spcPct val="80000"/>
              </a:lnSpc>
              <a:defRPr/>
            </a:pPr>
            <a:r>
              <a:rPr lang="ru-RU" sz="1600" dirty="0" smtClean="0">
                <a:latin typeface="Times New Roman" panose="02020603050405020304" pitchFamily="18" charset="0"/>
                <a:cs typeface="Times New Roman" panose="02020603050405020304" pitchFamily="18" charset="0"/>
              </a:rPr>
              <a:t>ЛБО + ПОФ (ОБ+ФБ)</a:t>
            </a:r>
            <a:endParaRPr lang="ru-RU" sz="1600" dirty="0">
              <a:latin typeface="Times New Roman" panose="02020603050405020304" pitchFamily="18" charset="0"/>
              <a:cs typeface="Times New Roman" panose="02020603050405020304" pitchFamily="18" charset="0"/>
            </a:endParaRPr>
          </a:p>
        </p:txBody>
      </p:sp>
      <p:cxnSp>
        <p:nvCxnSpPr>
          <p:cNvPr id="30" name="Прямая со стрелкой 29"/>
          <p:cNvCxnSpPr/>
          <p:nvPr/>
        </p:nvCxnSpPr>
        <p:spPr>
          <a:xfrm flipH="1">
            <a:off x="3300413" y="2457450"/>
            <a:ext cx="1871663" cy="10287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1636713" y="4929189"/>
            <a:ext cx="1827610" cy="289310"/>
          </a:xfrm>
          <a:prstGeom prst="rect">
            <a:avLst/>
          </a:prstGeom>
          <a:noFill/>
        </p:spPr>
        <p:txBody>
          <a:bodyPr>
            <a:spAutoFit/>
          </a:bodyPr>
          <a:lstStyle/>
          <a:p>
            <a:pPr algn="ctr">
              <a:lnSpc>
                <a:spcPct val="80000"/>
              </a:lnSpc>
              <a:defRPr/>
            </a:pPr>
            <a:r>
              <a:rPr lang="ru-RU" sz="1600" b="1" dirty="0">
                <a:solidFill>
                  <a:srgbClr val="FF0000"/>
                </a:solidFill>
                <a:latin typeface="Times New Roman" panose="02020603050405020304" pitchFamily="18" charset="0"/>
                <a:cs typeface="Times New Roman" panose="02020603050405020304" pitchFamily="18" charset="0"/>
              </a:rPr>
              <a:t>3</a:t>
            </a:r>
            <a:r>
              <a:rPr lang="ru-RU" sz="1600"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sz="1600" dirty="0" smtClean="0">
                <a:latin typeface="Times New Roman" panose="02020603050405020304" pitchFamily="18" charset="0"/>
                <a:cs typeface="Times New Roman" panose="02020603050405020304" pitchFamily="18" charset="0"/>
              </a:rPr>
              <a:t>Выписки</a:t>
            </a:r>
            <a:endParaRPr lang="ru-RU" sz="1600" dirty="0">
              <a:latin typeface="Times New Roman" panose="02020603050405020304" pitchFamily="18" charset="0"/>
              <a:cs typeface="Times New Roman" panose="02020603050405020304" pitchFamily="18" charset="0"/>
            </a:endParaRPr>
          </a:p>
        </p:txBody>
      </p:sp>
      <p:cxnSp>
        <p:nvCxnSpPr>
          <p:cNvPr id="32" name="Прямая со стрелкой 31"/>
          <p:cNvCxnSpPr/>
          <p:nvPr/>
        </p:nvCxnSpPr>
        <p:spPr>
          <a:xfrm>
            <a:off x="1905000" y="4800600"/>
            <a:ext cx="0" cy="3937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5" name="Прямоугольник 34"/>
          <p:cNvSpPr/>
          <p:nvPr/>
        </p:nvSpPr>
        <p:spPr>
          <a:xfrm>
            <a:off x="6314281" y="4127501"/>
            <a:ext cx="1913731" cy="1023938"/>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1600" b="1" dirty="0" smtClean="0">
                <a:solidFill>
                  <a:schemeClr val="tx1"/>
                </a:solidFill>
                <a:latin typeface="Times New Roman" panose="02020603050405020304" pitchFamily="18" charset="0"/>
                <a:cs typeface="Times New Roman" panose="02020603050405020304" pitchFamily="18" charset="0"/>
              </a:rPr>
              <a:t>УФК по Тверской области</a:t>
            </a:r>
            <a:endParaRPr lang="ru-RU" sz="1600" b="1" dirty="0">
              <a:solidFill>
                <a:schemeClr val="tx1"/>
              </a:solidFill>
              <a:latin typeface="Times New Roman" panose="02020603050405020304" pitchFamily="18" charset="0"/>
              <a:cs typeface="Times New Roman" panose="02020603050405020304" pitchFamily="18" charset="0"/>
            </a:endParaRPr>
          </a:p>
        </p:txBody>
      </p:sp>
      <p:cxnSp>
        <p:nvCxnSpPr>
          <p:cNvPr id="36" name="Прямая со стрелкой 35"/>
          <p:cNvCxnSpPr/>
          <p:nvPr/>
        </p:nvCxnSpPr>
        <p:spPr>
          <a:xfrm flipH="1" flipV="1">
            <a:off x="3644900" y="2781301"/>
            <a:ext cx="2155825" cy="56197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Прямая со стрелкой 37"/>
          <p:cNvCxnSpPr/>
          <p:nvPr/>
        </p:nvCxnSpPr>
        <p:spPr>
          <a:xfrm flipH="1">
            <a:off x="3911602" y="4157663"/>
            <a:ext cx="1831973" cy="3333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2" name="Прямоугольник 41"/>
          <p:cNvSpPr/>
          <p:nvPr/>
        </p:nvSpPr>
        <p:spPr>
          <a:xfrm>
            <a:off x="4603353" y="3214690"/>
            <a:ext cx="2613422" cy="1023935"/>
          </a:xfrm>
          <a:prstGeom prst="rect">
            <a:avLst/>
          </a:prstGeom>
          <a:noFill/>
          <a:ln w="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80000"/>
              </a:lnSpc>
              <a:defRPr/>
            </a:pPr>
            <a:r>
              <a:rPr lang="ru-RU" sz="1600" b="1" dirty="0" smtClean="0">
                <a:solidFill>
                  <a:srgbClr val="FF0000"/>
                </a:solidFill>
                <a:latin typeface="Times New Roman" panose="02020603050405020304" pitchFamily="18" charset="0"/>
                <a:cs typeface="Times New Roman" panose="02020603050405020304" pitchFamily="18" charset="0"/>
              </a:rPr>
              <a:t>4</a:t>
            </a:r>
            <a:r>
              <a:rPr lang="ru-RU" sz="1600"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ru-RU" sz="16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sz="1600" dirty="0" smtClean="0">
                <a:solidFill>
                  <a:schemeClr val="tx1"/>
                </a:solidFill>
                <a:latin typeface="Times New Roman" panose="02020603050405020304" pitchFamily="18" charset="0"/>
                <a:cs typeface="Times New Roman" panose="02020603050405020304" pitchFamily="18" charset="0"/>
              </a:rPr>
              <a:t>Регистрация соглашений (постановка на учет бюджетных обязательств)</a:t>
            </a:r>
            <a:endParaRPr lang="ru-RU" sz="1600" dirty="0">
              <a:solidFill>
                <a:schemeClr val="tx1"/>
              </a:solidFill>
              <a:latin typeface="Times New Roman" panose="02020603050405020304" pitchFamily="18" charset="0"/>
              <a:cs typeface="Times New Roman" panose="02020603050405020304" pitchFamily="18" charset="0"/>
            </a:endParaRPr>
          </a:p>
        </p:txBody>
      </p:sp>
      <p:sp>
        <p:nvSpPr>
          <p:cNvPr id="58" name="Прямоугольник 57"/>
          <p:cNvSpPr/>
          <p:nvPr/>
        </p:nvSpPr>
        <p:spPr>
          <a:xfrm>
            <a:off x="5258594" y="2124076"/>
            <a:ext cx="2150269" cy="920750"/>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1600" b="1" dirty="0">
                <a:solidFill>
                  <a:schemeClr val="tx1"/>
                </a:solidFill>
                <a:latin typeface="Times New Roman" panose="02020603050405020304" pitchFamily="18" charset="0"/>
                <a:cs typeface="Times New Roman" panose="02020603050405020304" pitchFamily="18" charset="0"/>
              </a:rPr>
              <a:t>ГРБС </a:t>
            </a:r>
            <a:r>
              <a:rPr lang="ru-RU" sz="1600" b="1" dirty="0" smtClean="0">
                <a:solidFill>
                  <a:schemeClr val="tx1"/>
                </a:solidFill>
                <a:latin typeface="Times New Roman" panose="02020603050405020304" pitchFamily="18" charset="0"/>
                <a:cs typeface="Times New Roman" panose="02020603050405020304" pitchFamily="18" charset="0"/>
              </a:rPr>
              <a:t>областного бюджета</a:t>
            </a:r>
            <a:endParaRPr lang="ru-RU" sz="1600" b="1" dirty="0">
              <a:solidFill>
                <a:schemeClr val="tx1"/>
              </a:solidFill>
              <a:latin typeface="Times New Roman" panose="02020603050405020304" pitchFamily="18" charset="0"/>
              <a:cs typeface="Times New Roman" panose="02020603050405020304" pitchFamily="18" charset="0"/>
            </a:endParaRPr>
          </a:p>
        </p:txBody>
      </p:sp>
      <p:sp>
        <p:nvSpPr>
          <p:cNvPr id="22" name="Прямоугольник 21"/>
          <p:cNvSpPr/>
          <p:nvPr/>
        </p:nvSpPr>
        <p:spPr>
          <a:xfrm>
            <a:off x="6899474" y="5384800"/>
            <a:ext cx="1018777" cy="635000"/>
          </a:xfrm>
          <a:prstGeom prst="rect">
            <a:avLst/>
          </a:pr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1600" b="1" dirty="0" smtClean="0">
                <a:solidFill>
                  <a:schemeClr val="tx1"/>
                </a:solidFill>
                <a:latin typeface="Times New Roman" pitchFamily="18" charset="0"/>
                <a:cs typeface="Times New Roman" pitchFamily="18" charset="0"/>
              </a:rPr>
              <a:t>ФО МО</a:t>
            </a:r>
            <a:endParaRPr lang="ru-RU" sz="1600" b="1" dirty="0">
              <a:solidFill>
                <a:schemeClr val="tx1"/>
              </a:solidFill>
              <a:latin typeface="Times New Roman" pitchFamily="18" charset="0"/>
              <a:cs typeface="Times New Roman" pitchFamily="18" charset="0"/>
            </a:endParaRPr>
          </a:p>
        </p:txBody>
      </p:sp>
      <p:sp>
        <p:nvSpPr>
          <p:cNvPr id="23" name="Прямоугольник 22"/>
          <p:cNvSpPr/>
          <p:nvPr/>
        </p:nvSpPr>
        <p:spPr>
          <a:xfrm>
            <a:off x="3300413" y="5384800"/>
            <a:ext cx="1018777" cy="635000"/>
          </a:xfrm>
          <a:prstGeom prst="rect">
            <a:avLst/>
          </a:pr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1600" b="1" dirty="0" smtClean="0">
                <a:solidFill>
                  <a:schemeClr val="tx1"/>
                </a:solidFill>
                <a:latin typeface="Times New Roman" pitchFamily="18" charset="0"/>
                <a:cs typeface="Times New Roman" pitchFamily="18" charset="0"/>
              </a:rPr>
              <a:t>ФО МО</a:t>
            </a:r>
            <a:endParaRPr lang="ru-RU" sz="1600" b="1" dirty="0">
              <a:solidFill>
                <a:schemeClr val="tx1"/>
              </a:solidFill>
              <a:latin typeface="Times New Roman" pitchFamily="18" charset="0"/>
              <a:cs typeface="Times New Roman" pitchFamily="18" charset="0"/>
            </a:endParaRPr>
          </a:p>
        </p:txBody>
      </p:sp>
      <p:sp>
        <p:nvSpPr>
          <p:cNvPr id="24" name="Прямоугольник 23"/>
          <p:cNvSpPr/>
          <p:nvPr/>
        </p:nvSpPr>
        <p:spPr>
          <a:xfrm>
            <a:off x="4357009" y="5384800"/>
            <a:ext cx="1018777" cy="635000"/>
          </a:xfrm>
          <a:prstGeom prst="rect">
            <a:avLst/>
          </a:pr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1600" b="1" dirty="0" smtClean="0">
                <a:solidFill>
                  <a:schemeClr val="tx1"/>
                </a:solidFill>
                <a:latin typeface="Times New Roman" pitchFamily="18" charset="0"/>
                <a:cs typeface="Times New Roman" pitchFamily="18" charset="0"/>
              </a:rPr>
              <a:t>ФО МО</a:t>
            </a:r>
            <a:endParaRPr lang="ru-RU" sz="1600" b="1" dirty="0">
              <a:solidFill>
                <a:schemeClr val="tx1"/>
              </a:solidFill>
              <a:latin typeface="Times New Roman" pitchFamily="18" charset="0"/>
              <a:cs typeface="Times New Roman" pitchFamily="18" charset="0"/>
            </a:endParaRPr>
          </a:p>
        </p:txBody>
      </p:sp>
      <p:sp>
        <p:nvSpPr>
          <p:cNvPr id="25" name="Прямоугольник 24"/>
          <p:cNvSpPr/>
          <p:nvPr/>
        </p:nvSpPr>
        <p:spPr>
          <a:xfrm>
            <a:off x="5609828" y="5384800"/>
            <a:ext cx="1018777" cy="635000"/>
          </a:xfrm>
          <a:prstGeom prst="rect">
            <a:avLst/>
          </a:pr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1600" b="1" dirty="0" smtClean="0">
                <a:solidFill>
                  <a:schemeClr val="tx1"/>
                </a:solidFill>
                <a:latin typeface="Times New Roman" pitchFamily="18" charset="0"/>
                <a:cs typeface="Times New Roman" pitchFamily="18" charset="0"/>
              </a:rPr>
              <a:t>……….</a:t>
            </a:r>
            <a:endParaRPr lang="ru-RU" sz="1600" b="1"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21155489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rot="10800000" flipV="1">
            <a:off x="4468767" y="5665788"/>
            <a:ext cx="1785937" cy="795338"/>
          </a:xfrm>
          <a:prstGeom prst="rect">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1400" b="1" dirty="0">
                <a:solidFill>
                  <a:schemeClr val="tx1"/>
                </a:solidFill>
                <a:latin typeface="Times New Roman" panose="02020603050405020304" pitchFamily="18" charset="0"/>
                <a:cs typeface="Times New Roman" panose="02020603050405020304" pitchFamily="18" charset="0"/>
              </a:rPr>
              <a:t>03 л/с ПБС </a:t>
            </a:r>
            <a:r>
              <a:rPr lang="ru-RU" sz="1400" b="1" dirty="0" smtClean="0">
                <a:solidFill>
                  <a:schemeClr val="tx1"/>
                </a:solidFill>
                <a:latin typeface="Times New Roman" panose="02020603050405020304" pitchFamily="18" charset="0"/>
                <a:cs typeface="Times New Roman" panose="02020603050405020304" pitchFamily="18" charset="0"/>
              </a:rPr>
              <a:t>МО/</a:t>
            </a:r>
          </a:p>
          <a:p>
            <a:pPr algn="ctr">
              <a:defRPr/>
            </a:pPr>
            <a:r>
              <a:rPr lang="ru-RU" sz="1400" b="1" dirty="0" smtClean="0">
                <a:solidFill>
                  <a:schemeClr val="tx1"/>
                </a:solidFill>
                <a:latin typeface="Times New Roman" panose="02020603050405020304" pitchFamily="18" charset="0"/>
                <a:cs typeface="Times New Roman" panose="02020603050405020304" pitchFamily="18" charset="0"/>
              </a:rPr>
              <a:t>02 </a:t>
            </a:r>
            <a:r>
              <a:rPr lang="ru-RU" sz="1400" b="1" dirty="0">
                <a:solidFill>
                  <a:schemeClr val="tx1"/>
                </a:solidFill>
                <a:latin typeface="Times New Roman" panose="02020603050405020304" pitchFamily="18" charset="0"/>
                <a:cs typeface="Times New Roman" panose="02020603050405020304" pitchFamily="18" charset="0"/>
              </a:rPr>
              <a:t>л/с </a:t>
            </a:r>
            <a:r>
              <a:rPr lang="ru-RU" sz="1400" b="1" dirty="0" smtClean="0">
                <a:solidFill>
                  <a:schemeClr val="tx1"/>
                </a:solidFill>
                <a:latin typeface="Times New Roman" panose="02020603050405020304" pitchFamily="18" charset="0"/>
                <a:cs typeface="Times New Roman" panose="02020603050405020304" pitchFamily="18" charset="0"/>
              </a:rPr>
              <a:t>бюджета</a:t>
            </a:r>
            <a:endParaRPr lang="ru-RU" sz="1400" b="1" dirty="0">
              <a:solidFill>
                <a:schemeClr val="tx1"/>
              </a:solidFill>
              <a:latin typeface="Times New Roman" panose="02020603050405020304" pitchFamily="18" charset="0"/>
              <a:cs typeface="Times New Roman" panose="02020603050405020304" pitchFamily="18" charset="0"/>
            </a:endParaRPr>
          </a:p>
        </p:txBody>
      </p:sp>
      <p:sp>
        <p:nvSpPr>
          <p:cNvPr id="5" name="TextBox 46"/>
          <p:cNvSpPr txBox="1">
            <a:spLocks noChangeArrowheads="1"/>
          </p:cNvSpPr>
          <p:nvPr/>
        </p:nvSpPr>
        <p:spPr bwMode="auto">
          <a:xfrm>
            <a:off x="2005951" y="5619750"/>
            <a:ext cx="1785938" cy="683264"/>
          </a:xfrm>
          <a:prstGeom prst="rect">
            <a:avLst/>
          </a:prstGeom>
          <a:noFill/>
          <a:ln w="9525">
            <a:noFill/>
            <a:miter lim="800000"/>
            <a:headEnd/>
            <a:tailEnd/>
          </a:ln>
        </p:spPr>
        <p:txBody>
          <a:bodyPr>
            <a:spAutoFit/>
          </a:bodyPr>
          <a:lstStyle/>
          <a:p>
            <a:pPr algn="ctr">
              <a:lnSpc>
                <a:spcPct val="80000"/>
              </a:lnSpc>
            </a:pPr>
            <a:r>
              <a:rPr lang="ru-RU" sz="1200" b="1" dirty="0">
                <a:solidFill>
                  <a:srgbClr val="FF0000"/>
                </a:solidFill>
                <a:latin typeface="Times New Roman" pitchFamily="18" charset="0"/>
                <a:cs typeface="Times New Roman" pitchFamily="18" charset="0"/>
              </a:rPr>
              <a:t>1</a:t>
            </a:r>
            <a:r>
              <a:rPr lang="ru-RU" sz="1200" b="1" dirty="0" smtClean="0">
                <a:solidFill>
                  <a:srgbClr val="FF0000"/>
                </a:solidFill>
                <a:latin typeface="Times New Roman" pitchFamily="18" charset="0"/>
                <a:cs typeface="Times New Roman" pitchFamily="18" charset="0"/>
              </a:rPr>
              <a:t>.  </a:t>
            </a:r>
            <a:r>
              <a:rPr lang="ru-RU" sz="1200" dirty="0">
                <a:latin typeface="Times New Roman" pitchFamily="18" charset="0"/>
                <a:cs typeface="Times New Roman" pitchFamily="18" charset="0"/>
              </a:rPr>
              <a:t>Заявка на кассовый </a:t>
            </a:r>
            <a:r>
              <a:rPr lang="ru-RU" sz="1200" dirty="0" smtClean="0">
                <a:latin typeface="Times New Roman" pitchFamily="18" charset="0"/>
                <a:cs typeface="Times New Roman" pitchFamily="18" charset="0"/>
              </a:rPr>
              <a:t>расход/платежное поручение </a:t>
            </a:r>
            <a:r>
              <a:rPr lang="ru-RU" sz="1200" dirty="0">
                <a:latin typeface="Times New Roman" pitchFamily="18" charset="0"/>
                <a:cs typeface="Times New Roman" pitchFamily="18" charset="0"/>
              </a:rPr>
              <a:t>на </a:t>
            </a:r>
            <a:r>
              <a:rPr lang="ru-RU" sz="1200" dirty="0" smtClean="0">
                <a:latin typeface="Times New Roman" pitchFamily="18" charset="0"/>
                <a:cs typeface="Times New Roman" pitchFamily="18" charset="0"/>
              </a:rPr>
              <a:t>перечисление</a:t>
            </a:r>
            <a:endParaRPr lang="ru-RU" sz="1200" dirty="0">
              <a:latin typeface="Times New Roman" pitchFamily="18" charset="0"/>
              <a:cs typeface="Times New Roman" pitchFamily="18" charset="0"/>
            </a:endParaRPr>
          </a:p>
        </p:txBody>
      </p:sp>
      <p:sp>
        <p:nvSpPr>
          <p:cNvPr id="6" name="Прямоугольник 5"/>
          <p:cNvSpPr/>
          <p:nvPr/>
        </p:nvSpPr>
        <p:spPr>
          <a:xfrm>
            <a:off x="4281875" y="3449278"/>
            <a:ext cx="1594247" cy="428930"/>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1600" b="1" dirty="0">
                <a:solidFill>
                  <a:schemeClr val="tx1"/>
                </a:solidFill>
                <a:latin typeface="Times New Roman" panose="02020603050405020304" pitchFamily="18" charset="0"/>
                <a:cs typeface="Times New Roman" panose="02020603050405020304" pitchFamily="18" charset="0"/>
              </a:rPr>
              <a:t>04 л/с </a:t>
            </a:r>
            <a:r>
              <a:rPr lang="ru-RU" sz="1600" b="1" dirty="0" smtClean="0">
                <a:solidFill>
                  <a:schemeClr val="tx1"/>
                </a:solidFill>
                <a:latin typeface="Times New Roman" panose="02020603050405020304" pitchFamily="18" charset="0"/>
                <a:cs typeface="Times New Roman" panose="02020603050405020304" pitchFamily="18" charset="0"/>
              </a:rPr>
              <a:t>АД ОБ</a:t>
            </a:r>
            <a:endParaRPr lang="ru-RU" sz="1600" b="1" dirty="0">
              <a:solidFill>
                <a:schemeClr val="tx1"/>
              </a:solidFill>
              <a:latin typeface="Times New Roman" panose="02020603050405020304" pitchFamily="18" charset="0"/>
              <a:cs typeface="Times New Roman" panose="02020603050405020304" pitchFamily="18" charset="0"/>
            </a:endParaRPr>
          </a:p>
        </p:txBody>
      </p:sp>
      <p:sp>
        <p:nvSpPr>
          <p:cNvPr id="7" name="TextBox 50"/>
          <p:cNvSpPr txBox="1">
            <a:spLocks noChangeArrowheads="1"/>
          </p:cNvSpPr>
          <p:nvPr/>
        </p:nvSpPr>
        <p:spPr bwMode="auto">
          <a:xfrm>
            <a:off x="2307386" y="1133476"/>
            <a:ext cx="1137047" cy="387350"/>
          </a:xfrm>
          <a:prstGeom prst="rect">
            <a:avLst/>
          </a:prstGeom>
          <a:noFill/>
          <a:ln w="9525">
            <a:noFill/>
            <a:miter lim="800000"/>
            <a:headEnd/>
            <a:tailEnd/>
          </a:ln>
        </p:spPr>
        <p:txBody>
          <a:bodyPr>
            <a:spAutoFit/>
          </a:bodyPr>
          <a:lstStyle/>
          <a:p>
            <a:pPr algn="ctr">
              <a:lnSpc>
                <a:spcPct val="80000"/>
              </a:lnSpc>
            </a:pPr>
            <a:r>
              <a:rPr lang="ru-RU" sz="1200" b="1" dirty="0" smtClean="0">
                <a:solidFill>
                  <a:srgbClr val="FF0000"/>
                </a:solidFill>
                <a:latin typeface="Times New Roman" pitchFamily="18" charset="0"/>
                <a:cs typeface="Times New Roman" pitchFamily="18" charset="0"/>
              </a:rPr>
              <a:t>4. </a:t>
            </a:r>
            <a:r>
              <a:rPr lang="ru-RU" sz="1200" dirty="0">
                <a:latin typeface="Times New Roman" pitchFamily="18" charset="0"/>
                <a:cs typeface="Times New Roman" pitchFamily="18" charset="0"/>
              </a:rPr>
              <a:t>Заявка на подкрепление</a:t>
            </a:r>
          </a:p>
        </p:txBody>
      </p:sp>
      <p:sp>
        <p:nvSpPr>
          <p:cNvPr id="8" name="TextBox 51"/>
          <p:cNvSpPr txBox="1">
            <a:spLocks noChangeArrowheads="1"/>
          </p:cNvSpPr>
          <p:nvPr/>
        </p:nvSpPr>
        <p:spPr bwMode="auto">
          <a:xfrm>
            <a:off x="4476891" y="4305189"/>
            <a:ext cx="1266825" cy="387350"/>
          </a:xfrm>
          <a:prstGeom prst="rect">
            <a:avLst/>
          </a:prstGeom>
          <a:noFill/>
          <a:ln w="9525">
            <a:noFill/>
            <a:miter lim="800000"/>
            <a:headEnd/>
            <a:tailEnd/>
          </a:ln>
        </p:spPr>
        <p:txBody>
          <a:bodyPr>
            <a:spAutoFit/>
          </a:bodyPr>
          <a:lstStyle/>
          <a:p>
            <a:pPr algn="ctr">
              <a:lnSpc>
                <a:spcPct val="80000"/>
              </a:lnSpc>
            </a:pPr>
            <a:r>
              <a:rPr lang="ru-RU" sz="1200" b="1" dirty="0" smtClean="0">
                <a:solidFill>
                  <a:srgbClr val="FF0000"/>
                </a:solidFill>
                <a:latin typeface="Times New Roman" pitchFamily="18" charset="0"/>
                <a:cs typeface="Times New Roman" pitchFamily="18" charset="0"/>
              </a:rPr>
              <a:t>7. </a:t>
            </a:r>
            <a:r>
              <a:rPr lang="ru-RU" sz="1200" dirty="0">
                <a:latin typeface="Times New Roman" pitchFamily="18" charset="0"/>
                <a:cs typeface="Times New Roman" pitchFamily="18" charset="0"/>
              </a:rPr>
              <a:t>Сумма подкрепления</a:t>
            </a:r>
          </a:p>
        </p:txBody>
      </p:sp>
      <p:cxnSp>
        <p:nvCxnSpPr>
          <p:cNvPr id="9" name="Прямая со стрелкой 8"/>
          <p:cNvCxnSpPr/>
          <p:nvPr/>
        </p:nvCxnSpPr>
        <p:spPr>
          <a:xfrm>
            <a:off x="4872518" y="2570985"/>
            <a:ext cx="0" cy="7350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Прямая со стрелкой 9"/>
          <p:cNvCxnSpPr/>
          <p:nvPr/>
        </p:nvCxnSpPr>
        <p:spPr>
          <a:xfrm flipH="1" flipV="1">
            <a:off x="3567861" y="985838"/>
            <a:ext cx="10319" cy="5778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Прямая со стрелкой 76"/>
          <p:cNvCxnSpPr>
            <a:cxnSpLocks noChangeShapeType="1"/>
          </p:cNvCxnSpPr>
          <p:nvPr/>
        </p:nvCxnSpPr>
        <p:spPr bwMode="auto">
          <a:xfrm flipH="1">
            <a:off x="4598942" y="4210051"/>
            <a:ext cx="1191" cy="663575"/>
          </a:xfrm>
          <a:prstGeom prst="straightConnector1">
            <a:avLst/>
          </a:prstGeom>
          <a:noFill/>
          <a:ln w="6350" algn="ctr">
            <a:solidFill>
              <a:schemeClr val="accent1"/>
            </a:solidFill>
            <a:miter lim="800000"/>
            <a:headEnd/>
            <a:tailEnd type="arrow" w="med" len="med"/>
          </a:ln>
        </p:spPr>
      </p:cxnSp>
      <p:sp>
        <p:nvSpPr>
          <p:cNvPr id="12" name="TextBox 77"/>
          <p:cNvSpPr txBox="1">
            <a:spLocks noChangeArrowheads="1"/>
          </p:cNvSpPr>
          <p:nvPr/>
        </p:nvSpPr>
        <p:spPr bwMode="auto">
          <a:xfrm>
            <a:off x="6653960" y="5503863"/>
            <a:ext cx="1471613" cy="387798"/>
          </a:xfrm>
          <a:prstGeom prst="rect">
            <a:avLst/>
          </a:prstGeom>
          <a:noFill/>
          <a:ln w="9525">
            <a:noFill/>
            <a:miter lim="800000"/>
            <a:headEnd/>
            <a:tailEnd/>
          </a:ln>
        </p:spPr>
        <p:txBody>
          <a:bodyPr wrap="square">
            <a:spAutoFit/>
          </a:bodyPr>
          <a:lstStyle/>
          <a:p>
            <a:pPr algn="ctr">
              <a:lnSpc>
                <a:spcPct val="80000"/>
              </a:lnSpc>
            </a:pPr>
            <a:r>
              <a:rPr lang="ru-RU" sz="1200" b="1" dirty="0" smtClean="0">
                <a:solidFill>
                  <a:srgbClr val="FF0000"/>
                </a:solidFill>
                <a:latin typeface="Times New Roman" pitchFamily="18" charset="0"/>
                <a:cs typeface="Times New Roman" pitchFamily="18" charset="0"/>
              </a:rPr>
              <a:t>8. </a:t>
            </a:r>
            <a:r>
              <a:rPr lang="ru-RU" sz="1200" dirty="0">
                <a:latin typeface="Times New Roman" pitchFamily="18" charset="0"/>
                <a:cs typeface="Times New Roman" pitchFamily="18" charset="0"/>
              </a:rPr>
              <a:t>Перечисление </a:t>
            </a:r>
            <a:r>
              <a:rPr lang="ru-RU" sz="1200" dirty="0" smtClean="0">
                <a:latin typeface="Times New Roman" pitchFamily="18" charset="0"/>
                <a:cs typeface="Times New Roman" pitchFamily="18" charset="0"/>
              </a:rPr>
              <a:t>контрагенту</a:t>
            </a:r>
            <a:endParaRPr lang="ru-RU" sz="1200" dirty="0">
              <a:latin typeface="Times New Roman" pitchFamily="18" charset="0"/>
              <a:cs typeface="Times New Roman" pitchFamily="18" charset="0"/>
            </a:endParaRPr>
          </a:p>
        </p:txBody>
      </p:sp>
      <p:sp>
        <p:nvSpPr>
          <p:cNvPr id="13" name="Прямоугольник 12"/>
          <p:cNvSpPr/>
          <p:nvPr/>
        </p:nvSpPr>
        <p:spPr>
          <a:xfrm>
            <a:off x="4751738" y="4813219"/>
            <a:ext cx="1594247" cy="482600"/>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1600" b="1" dirty="0">
                <a:solidFill>
                  <a:schemeClr val="tx1"/>
                </a:solidFill>
                <a:latin typeface="Times New Roman" panose="02020603050405020304" pitchFamily="18" charset="0"/>
                <a:cs typeface="Times New Roman" panose="02020603050405020304" pitchFamily="18" charset="0"/>
              </a:rPr>
              <a:t>04 л/с </a:t>
            </a:r>
            <a:r>
              <a:rPr lang="ru-RU" sz="1600" b="1" dirty="0" smtClean="0">
                <a:solidFill>
                  <a:schemeClr val="tx1"/>
                </a:solidFill>
                <a:latin typeface="Times New Roman" panose="02020603050405020304" pitchFamily="18" charset="0"/>
                <a:cs typeface="Times New Roman" panose="02020603050405020304" pitchFamily="18" charset="0"/>
              </a:rPr>
              <a:t>АД МО</a:t>
            </a:r>
            <a:endParaRPr lang="ru-RU" sz="1600" b="1" dirty="0">
              <a:solidFill>
                <a:schemeClr val="tx1"/>
              </a:solidFill>
              <a:latin typeface="Times New Roman" panose="02020603050405020304" pitchFamily="18" charset="0"/>
              <a:cs typeface="Times New Roman" panose="02020603050405020304" pitchFamily="18" charset="0"/>
            </a:endParaRPr>
          </a:p>
        </p:txBody>
      </p:sp>
      <p:sp>
        <p:nvSpPr>
          <p:cNvPr id="15" name="Прямоугольник 14"/>
          <p:cNvSpPr/>
          <p:nvPr/>
        </p:nvSpPr>
        <p:spPr>
          <a:xfrm>
            <a:off x="433392" y="1849438"/>
            <a:ext cx="1162050" cy="3619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b="1" dirty="0">
                <a:solidFill>
                  <a:schemeClr val="tx1"/>
                </a:solidFill>
                <a:latin typeface="Times New Roman" panose="02020603050405020304" pitchFamily="18" charset="0"/>
                <a:cs typeface="Times New Roman" panose="02020603050405020304" pitchFamily="18" charset="0"/>
              </a:rPr>
              <a:t>Счет 40105</a:t>
            </a:r>
          </a:p>
        </p:txBody>
      </p:sp>
      <p:sp>
        <p:nvSpPr>
          <p:cNvPr id="16" name="Прямоугольник 15"/>
          <p:cNvSpPr/>
          <p:nvPr/>
        </p:nvSpPr>
        <p:spPr>
          <a:xfrm>
            <a:off x="1478314" y="1614490"/>
            <a:ext cx="2613422" cy="935035"/>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1600" b="1" dirty="0">
                <a:solidFill>
                  <a:schemeClr val="tx1"/>
                </a:solidFill>
                <a:latin typeface="Times New Roman" panose="02020603050405020304" pitchFamily="18" charset="0"/>
                <a:cs typeface="Times New Roman" panose="02020603050405020304" pitchFamily="18" charset="0"/>
              </a:rPr>
              <a:t>14 л/с ГРБС федерального </a:t>
            </a:r>
            <a:r>
              <a:rPr lang="ru-RU" sz="1600" b="1" dirty="0" smtClean="0">
                <a:solidFill>
                  <a:schemeClr val="tx1"/>
                </a:solidFill>
                <a:latin typeface="Times New Roman" panose="02020603050405020304" pitchFamily="18" charset="0"/>
                <a:cs typeface="Times New Roman" panose="02020603050405020304" pitchFamily="18" charset="0"/>
              </a:rPr>
              <a:t>бюджета – </a:t>
            </a:r>
          </a:p>
          <a:p>
            <a:pPr algn="ctr">
              <a:defRPr/>
            </a:pPr>
            <a:r>
              <a:rPr lang="ru-RU" sz="1600" b="1" dirty="0" smtClean="0">
                <a:solidFill>
                  <a:schemeClr val="tx1"/>
                </a:solidFill>
                <a:latin typeface="Times New Roman" panose="02020603050405020304" pitchFamily="18" charset="0"/>
                <a:cs typeface="Times New Roman" panose="02020603050405020304" pitchFamily="18" charset="0"/>
              </a:rPr>
              <a:t>федеральная часть</a:t>
            </a:r>
            <a:endParaRPr lang="ru-RU" sz="1600" b="1" dirty="0">
              <a:solidFill>
                <a:schemeClr val="tx1"/>
              </a:solidFill>
              <a:latin typeface="Times New Roman" panose="02020603050405020304" pitchFamily="18" charset="0"/>
              <a:cs typeface="Times New Roman" panose="02020603050405020304" pitchFamily="18" charset="0"/>
            </a:endParaRPr>
          </a:p>
        </p:txBody>
      </p:sp>
      <p:sp>
        <p:nvSpPr>
          <p:cNvPr id="17" name="Прямоугольник 16"/>
          <p:cNvSpPr/>
          <p:nvPr/>
        </p:nvSpPr>
        <p:spPr>
          <a:xfrm>
            <a:off x="3282500" y="5148674"/>
            <a:ext cx="1018777" cy="336554"/>
          </a:xfrm>
          <a:prstGeom prst="rect">
            <a:avLst/>
          </a:pr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1600" b="1" dirty="0" smtClean="0">
                <a:solidFill>
                  <a:schemeClr val="tx1"/>
                </a:solidFill>
                <a:latin typeface="Times New Roman" pitchFamily="18" charset="0"/>
                <a:cs typeface="Times New Roman" pitchFamily="18" charset="0"/>
              </a:rPr>
              <a:t>ФО МО</a:t>
            </a:r>
            <a:endParaRPr lang="ru-RU" sz="1600" b="1" dirty="0">
              <a:solidFill>
                <a:schemeClr val="tx1"/>
              </a:solidFill>
              <a:latin typeface="Times New Roman" pitchFamily="18" charset="0"/>
              <a:cs typeface="Times New Roman" pitchFamily="18" charset="0"/>
            </a:endParaRPr>
          </a:p>
        </p:txBody>
      </p:sp>
      <p:sp>
        <p:nvSpPr>
          <p:cNvPr id="18" name="Прямоугольник 17"/>
          <p:cNvSpPr/>
          <p:nvPr/>
        </p:nvSpPr>
        <p:spPr>
          <a:xfrm>
            <a:off x="390530" y="3629025"/>
            <a:ext cx="1162050" cy="3619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b="1" dirty="0">
                <a:solidFill>
                  <a:schemeClr val="tx1"/>
                </a:solidFill>
                <a:latin typeface="Times New Roman" panose="02020603050405020304" pitchFamily="18" charset="0"/>
                <a:cs typeface="Times New Roman" panose="02020603050405020304" pitchFamily="18" charset="0"/>
              </a:rPr>
              <a:t>Счет 40201</a:t>
            </a:r>
          </a:p>
        </p:txBody>
      </p:sp>
      <p:sp>
        <p:nvSpPr>
          <p:cNvPr id="19" name="Прямоугольник 18"/>
          <p:cNvSpPr/>
          <p:nvPr/>
        </p:nvSpPr>
        <p:spPr>
          <a:xfrm>
            <a:off x="390530" y="5303838"/>
            <a:ext cx="1162050" cy="3619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b="1" dirty="0">
                <a:solidFill>
                  <a:schemeClr val="tx1"/>
                </a:solidFill>
                <a:latin typeface="Times New Roman" panose="02020603050405020304" pitchFamily="18" charset="0"/>
                <a:cs typeface="Times New Roman" panose="02020603050405020304" pitchFamily="18" charset="0"/>
              </a:rPr>
              <a:t>Счет </a:t>
            </a:r>
            <a:r>
              <a:rPr lang="ru-RU" b="1" dirty="0" smtClean="0">
                <a:solidFill>
                  <a:schemeClr val="tx1"/>
                </a:solidFill>
                <a:latin typeface="Times New Roman" panose="02020603050405020304" pitchFamily="18" charset="0"/>
                <a:cs typeface="Times New Roman" panose="02020603050405020304" pitchFamily="18" charset="0"/>
              </a:rPr>
              <a:t>40204</a:t>
            </a:r>
            <a:endParaRPr lang="ru-RU" b="1" dirty="0">
              <a:solidFill>
                <a:schemeClr val="tx1"/>
              </a:solidFill>
              <a:latin typeface="Times New Roman" panose="02020603050405020304" pitchFamily="18" charset="0"/>
              <a:cs typeface="Times New Roman" panose="02020603050405020304" pitchFamily="18" charset="0"/>
            </a:endParaRPr>
          </a:p>
        </p:txBody>
      </p:sp>
      <p:sp>
        <p:nvSpPr>
          <p:cNvPr id="20" name="Прямоугольник 19"/>
          <p:cNvSpPr/>
          <p:nvPr/>
        </p:nvSpPr>
        <p:spPr>
          <a:xfrm>
            <a:off x="1452914" y="3328990"/>
            <a:ext cx="2613422" cy="1023935"/>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1600" b="1" dirty="0">
                <a:solidFill>
                  <a:schemeClr val="tx1"/>
                </a:solidFill>
                <a:latin typeface="Times New Roman" panose="02020603050405020304" pitchFamily="18" charset="0"/>
                <a:cs typeface="Times New Roman" panose="02020603050405020304" pitchFamily="18" charset="0"/>
              </a:rPr>
              <a:t>14 л/с ГРБС </a:t>
            </a:r>
            <a:r>
              <a:rPr lang="ru-RU" sz="1600" b="1" dirty="0" smtClean="0">
                <a:solidFill>
                  <a:schemeClr val="tx1"/>
                </a:solidFill>
                <a:latin typeface="Times New Roman" panose="02020603050405020304" pitchFamily="18" charset="0"/>
                <a:cs typeface="Times New Roman" panose="02020603050405020304" pitchFamily="18" charset="0"/>
              </a:rPr>
              <a:t>областного бюджета – </a:t>
            </a:r>
            <a:r>
              <a:rPr lang="ru-RU" sz="1600" b="1" dirty="0" err="1" smtClean="0">
                <a:solidFill>
                  <a:schemeClr val="tx1"/>
                </a:solidFill>
                <a:latin typeface="Times New Roman" panose="02020603050405020304" pitchFamily="18" charset="0"/>
                <a:cs typeface="Times New Roman" panose="02020603050405020304" pitchFamily="18" charset="0"/>
              </a:rPr>
              <a:t>федеральная+областная</a:t>
            </a:r>
            <a:r>
              <a:rPr lang="ru-RU" sz="1600" b="1" dirty="0" smtClean="0">
                <a:solidFill>
                  <a:schemeClr val="tx1"/>
                </a:solidFill>
                <a:latin typeface="Times New Roman" panose="02020603050405020304" pitchFamily="18" charset="0"/>
                <a:cs typeface="Times New Roman" panose="02020603050405020304" pitchFamily="18" charset="0"/>
              </a:rPr>
              <a:t> часть</a:t>
            </a:r>
            <a:endParaRPr lang="ru-RU" sz="1600" b="1" dirty="0">
              <a:solidFill>
                <a:schemeClr val="tx1"/>
              </a:solidFill>
              <a:latin typeface="Times New Roman" panose="02020603050405020304" pitchFamily="18" charset="0"/>
              <a:cs typeface="Times New Roman" panose="02020603050405020304" pitchFamily="18" charset="0"/>
            </a:endParaRPr>
          </a:p>
        </p:txBody>
      </p:sp>
      <p:sp>
        <p:nvSpPr>
          <p:cNvPr id="24" name="TextBox 50"/>
          <p:cNvSpPr txBox="1">
            <a:spLocks noChangeArrowheads="1"/>
          </p:cNvSpPr>
          <p:nvPr/>
        </p:nvSpPr>
        <p:spPr bwMode="auto">
          <a:xfrm>
            <a:off x="2188323" y="2828926"/>
            <a:ext cx="1137047" cy="387350"/>
          </a:xfrm>
          <a:prstGeom prst="rect">
            <a:avLst/>
          </a:prstGeom>
          <a:noFill/>
          <a:ln w="9525">
            <a:noFill/>
            <a:miter lim="800000"/>
            <a:headEnd/>
            <a:tailEnd/>
          </a:ln>
        </p:spPr>
        <p:txBody>
          <a:bodyPr>
            <a:spAutoFit/>
          </a:bodyPr>
          <a:lstStyle/>
          <a:p>
            <a:pPr algn="ctr">
              <a:lnSpc>
                <a:spcPct val="80000"/>
              </a:lnSpc>
            </a:pPr>
            <a:r>
              <a:rPr lang="ru-RU" sz="1200" b="1" dirty="0" smtClean="0">
                <a:solidFill>
                  <a:srgbClr val="FF0000"/>
                </a:solidFill>
                <a:latin typeface="Times New Roman" pitchFamily="18" charset="0"/>
                <a:cs typeface="Times New Roman" pitchFamily="18" charset="0"/>
              </a:rPr>
              <a:t>3. </a:t>
            </a:r>
            <a:r>
              <a:rPr lang="ru-RU" sz="1200" dirty="0">
                <a:latin typeface="Times New Roman" pitchFamily="18" charset="0"/>
                <a:cs typeface="Times New Roman" pitchFamily="18" charset="0"/>
              </a:rPr>
              <a:t>Заявка на подкрепление</a:t>
            </a:r>
          </a:p>
        </p:txBody>
      </p:sp>
      <p:sp>
        <p:nvSpPr>
          <p:cNvPr id="26" name="Прямоугольник 25"/>
          <p:cNvSpPr/>
          <p:nvPr/>
        </p:nvSpPr>
        <p:spPr>
          <a:xfrm>
            <a:off x="6155089" y="1241425"/>
            <a:ext cx="2613422" cy="1573213"/>
          </a:xfrm>
          <a:prstGeom prst="rect">
            <a:avLst/>
          </a:prstGeom>
          <a:ln/>
        </p:spPr>
        <p:style>
          <a:lnRef idx="2">
            <a:schemeClr val="accent2"/>
          </a:lnRef>
          <a:fillRef idx="1">
            <a:schemeClr val="lt1"/>
          </a:fillRef>
          <a:effectRef idx="0">
            <a:schemeClr val="accent2"/>
          </a:effectRef>
          <a:fontRef idx="minor">
            <a:schemeClr val="dk1"/>
          </a:fontRef>
        </p:style>
        <p:txBody>
          <a:bodyPr anchor="ctr"/>
          <a:lstStyle/>
          <a:p>
            <a:pPr algn="ctr">
              <a:defRPr/>
            </a:pPr>
            <a:r>
              <a:rPr lang="ru-RU" sz="1600" b="1" dirty="0" smtClean="0">
                <a:solidFill>
                  <a:schemeClr val="tx1"/>
                </a:solidFill>
                <a:latin typeface="Times New Roman" panose="02020603050405020304" pitchFamily="18" charset="0"/>
                <a:cs typeface="Times New Roman" panose="02020603050405020304" pitchFamily="18" charset="0"/>
              </a:rPr>
              <a:t>Справочники</a:t>
            </a:r>
          </a:p>
          <a:p>
            <a:pPr algn="ctr">
              <a:defRPr/>
            </a:pPr>
            <a:r>
              <a:rPr lang="ru-RU" sz="1600" b="1" dirty="0" smtClean="0">
                <a:solidFill>
                  <a:schemeClr val="tx1"/>
                </a:solidFill>
                <a:latin typeface="Times New Roman" panose="02020603050405020304" pitchFamily="18" charset="0"/>
                <a:cs typeface="Times New Roman" panose="02020603050405020304" pitchFamily="18" charset="0"/>
              </a:rPr>
              <a:t>К</a:t>
            </a:r>
            <a:r>
              <a:rPr lang="ru-RU" sz="1600" b="1" dirty="0" smtClean="0">
                <a:latin typeface="Times New Roman" panose="02020603050405020304" pitchFamily="18" charset="0"/>
                <a:cs typeface="Times New Roman" panose="02020603050405020304" pitchFamily="18" charset="0"/>
              </a:rPr>
              <a:t>Ц</a:t>
            </a:r>
            <a:r>
              <a:rPr lang="ru-RU" sz="1600" b="1" dirty="0" smtClean="0">
                <a:solidFill>
                  <a:schemeClr val="tx1"/>
                </a:solidFill>
                <a:latin typeface="Times New Roman" panose="02020603050405020304" pitchFamily="18" charset="0"/>
                <a:cs typeface="Times New Roman" panose="02020603050405020304" pitchFamily="18" charset="0"/>
              </a:rPr>
              <a:t> 1 – уровень федеральный/областной</a:t>
            </a:r>
          </a:p>
          <a:p>
            <a:pPr algn="ctr">
              <a:defRPr/>
            </a:pPr>
            <a:r>
              <a:rPr lang="ru-RU" sz="1600" b="1" dirty="0" smtClean="0">
                <a:solidFill>
                  <a:schemeClr val="tx1"/>
                </a:solidFill>
                <a:latin typeface="Verdana"/>
              </a:rPr>
              <a:t>88,24%/11,76%</a:t>
            </a:r>
            <a:endParaRPr lang="ru-RU" sz="1600" b="1" dirty="0" smtClean="0">
              <a:solidFill>
                <a:schemeClr val="tx1"/>
              </a:solidFill>
              <a:latin typeface="Verdana"/>
            </a:endParaRPr>
          </a:p>
          <a:p>
            <a:pPr algn="ctr">
              <a:defRPr/>
            </a:pPr>
            <a:r>
              <a:rPr lang="ru-RU" sz="1200" b="1" dirty="0">
                <a:solidFill>
                  <a:srgbClr val="FF0000"/>
                </a:solidFill>
                <a:latin typeface="Verdana"/>
              </a:rPr>
              <a:t>Контроль: уровень, ПОФ, ЛБО, </a:t>
            </a:r>
            <a:r>
              <a:rPr lang="ru-RU" sz="1200" b="1" dirty="0" smtClean="0">
                <a:solidFill>
                  <a:srgbClr val="FF0000"/>
                </a:solidFill>
                <a:latin typeface="Verdana"/>
              </a:rPr>
              <a:t>соглашение - БО</a:t>
            </a:r>
            <a:endParaRPr lang="ru-RU" sz="1200" b="1" dirty="0">
              <a:solidFill>
                <a:srgbClr val="FF0000"/>
              </a:solidFill>
              <a:latin typeface="Verdana"/>
            </a:endParaRPr>
          </a:p>
        </p:txBody>
      </p:sp>
      <p:sp>
        <p:nvSpPr>
          <p:cNvPr id="27" name="Прямоугольник 26"/>
          <p:cNvSpPr/>
          <p:nvPr/>
        </p:nvSpPr>
        <p:spPr>
          <a:xfrm>
            <a:off x="6007884" y="3134059"/>
            <a:ext cx="2796051" cy="1490498"/>
          </a:xfrm>
          <a:prstGeom prst="rect">
            <a:avLst/>
          </a:prstGeom>
          <a:ln/>
        </p:spPr>
        <p:style>
          <a:lnRef idx="2">
            <a:schemeClr val="accent2"/>
          </a:lnRef>
          <a:fillRef idx="1">
            <a:schemeClr val="lt1"/>
          </a:fillRef>
          <a:effectRef idx="0">
            <a:schemeClr val="accent2"/>
          </a:effectRef>
          <a:fontRef idx="minor">
            <a:schemeClr val="dk1"/>
          </a:fontRef>
        </p:style>
        <p:txBody>
          <a:bodyPr anchor="ctr"/>
          <a:lstStyle/>
          <a:p>
            <a:pPr algn="ctr">
              <a:defRPr/>
            </a:pPr>
            <a:r>
              <a:rPr lang="ru-RU" sz="1600" b="1" dirty="0" smtClean="0">
                <a:solidFill>
                  <a:schemeClr val="tx1"/>
                </a:solidFill>
                <a:latin typeface="Times New Roman" panose="02020603050405020304" pitchFamily="18" charset="0"/>
                <a:cs typeface="Times New Roman" panose="02020603050405020304" pitchFamily="18" charset="0"/>
              </a:rPr>
              <a:t>Справочники</a:t>
            </a:r>
          </a:p>
          <a:p>
            <a:pPr algn="ctr">
              <a:defRPr/>
            </a:pPr>
            <a:r>
              <a:rPr lang="ru-RU" sz="1600" b="1" dirty="0" smtClean="0">
                <a:solidFill>
                  <a:schemeClr val="tx1"/>
                </a:solidFill>
                <a:latin typeface="Times New Roman" panose="02020603050405020304" pitchFamily="18" charset="0"/>
                <a:cs typeface="Times New Roman" panose="02020603050405020304" pitchFamily="18" charset="0"/>
              </a:rPr>
              <a:t>К</a:t>
            </a:r>
            <a:r>
              <a:rPr lang="ru-RU" sz="1600" b="1" dirty="0" smtClean="0">
                <a:latin typeface="Times New Roman" panose="02020603050405020304" pitchFamily="18" charset="0"/>
                <a:cs typeface="Times New Roman" panose="02020603050405020304" pitchFamily="18" charset="0"/>
              </a:rPr>
              <a:t>Ц</a:t>
            </a:r>
            <a:r>
              <a:rPr lang="ru-RU" sz="1600" b="1" dirty="0" smtClean="0">
                <a:solidFill>
                  <a:schemeClr val="tx1"/>
                </a:solidFill>
                <a:latin typeface="Times New Roman" panose="02020603050405020304" pitchFamily="18" charset="0"/>
                <a:cs typeface="Times New Roman" panose="02020603050405020304" pitchFamily="18" charset="0"/>
              </a:rPr>
              <a:t> 1 – уровень областной/муни</a:t>
            </a:r>
            <a:r>
              <a:rPr lang="ru-RU" sz="1600" b="1" dirty="0" smtClean="0">
                <a:latin typeface="Times New Roman" panose="02020603050405020304" pitchFamily="18" charset="0"/>
                <a:cs typeface="Times New Roman" panose="02020603050405020304" pitchFamily="18" charset="0"/>
              </a:rPr>
              <a:t>ц</a:t>
            </a:r>
            <a:r>
              <a:rPr lang="ru-RU" sz="1600" b="1" dirty="0" smtClean="0">
                <a:solidFill>
                  <a:schemeClr val="tx1"/>
                </a:solidFill>
                <a:latin typeface="Times New Roman" panose="02020603050405020304" pitchFamily="18" charset="0"/>
                <a:cs typeface="Times New Roman" panose="02020603050405020304" pitchFamily="18" charset="0"/>
              </a:rPr>
              <a:t>ипальный</a:t>
            </a:r>
          </a:p>
          <a:p>
            <a:pPr algn="ctr">
              <a:defRPr/>
            </a:pPr>
            <a:r>
              <a:rPr lang="ru-RU" sz="1600" b="1" dirty="0" smtClean="0">
                <a:latin typeface="Verdana"/>
              </a:rPr>
              <a:t> </a:t>
            </a:r>
            <a:r>
              <a:rPr lang="ru-RU" sz="1600" b="1" dirty="0" smtClean="0">
                <a:latin typeface="Verdana"/>
              </a:rPr>
              <a:t>95,2%/4,8%</a:t>
            </a:r>
            <a:endParaRPr lang="ru-RU" sz="1600" b="1" dirty="0" smtClean="0">
              <a:latin typeface="Verdana"/>
            </a:endParaRPr>
          </a:p>
          <a:p>
            <a:pPr algn="ctr">
              <a:defRPr/>
            </a:pPr>
            <a:r>
              <a:rPr lang="ru-RU" sz="1200" b="1" dirty="0" smtClean="0">
                <a:solidFill>
                  <a:srgbClr val="FF0000"/>
                </a:solidFill>
                <a:latin typeface="Verdana"/>
              </a:rPr>
              <a:t>Контроль: уровень, ПОФ, ЛБО, соглашение - БО</a:t>
            </a:r>
          </a:p>
        </p:txBody>
      </p:sp>
      <p:sp>
        <p:nvSpPr>
          <p:cNvPr id="28" name="TextBox 51"/>
          <p:cNvSpPr txBox="1">
            <a:spLocks noChangeArrowheads="1"/>
          </p:cNvSpPr>
          <p:nvPr/>
        </p:nvSpPr>
        <p:spPr bwMode="auto">
          <a:xfrm>
            <a:off x="4742611" y="2716213"/>
            <a:ext cx="1266825" cy="387350"/>
          </a:xfrm>
          <a:prstGeom prst="rect">
            <a:avLst/>
          </a:prstGeom>
          <a:noFill/>
          <a:ln w="9525">
            <a:noFill/>
            <a:miter lim="800000"/>
            <a:headEnd/>
            <a:tailEnd/>
          </a:ln>
        </p:spPr>
        <p:txBody>
          <a:bodyPr>
            <a:spAutoFit/>
          </a:bodyPr>
          <a:lstStyle/>
          <a:p>
            <a:pPr algn="ctr">
              <a:lnSpc>
                <a:spcPct val="80000"/>
              </a:lnSpc>
            </a:pPr>
            <a:r>
              <a:rPr lang="ru-RU" sz="1200" b="1" dirty="0" smtClean="0">
                <a:solidFill>
                  <a:srgbClr val="FF0000"/>
                </a:solidFill>
                <a:latin typeface="Times New Roman" pitchFamily="18" charset="0"/>
                <a:cs typeface="Times New Roman" pitchFamily="18" charset="0"/>
              </a:rPr>
              <a:t>6. </a:t>
            </a:r>
            <a:r>
              <a:rPr lang="ru-RU" sz="1200" dirty="0">
                <a:latin typeface="Times New Roman" pitchFamily="18" charset="0"/>
                <a:cs typeface="Times New Roman" pitchFamily="18" charset="0"/>
              </a:rPr>
              <a:t>Сумма подкрепления</a:t>
            </a:r>
          </a:p>
        </p:txBody>
      </p:sp>
      <p:cxnSp>
        <p:nvCxnSpPr>
          <p:cNvPr id="29" name="Прямая со стрелкой 28"/>
          <p:cNvCxnSpPr/>
          <p:nvPr/>
        </p:nvCxnSpPr>
        <p:spPr>
          <a:xfrm>
            <a:off x="3982993" y="762000"/>
            <a:ext cx="0" cy="7350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Прямая со стрелкой 29"/>
          <p:cNvCxnSpPr/>
          <p:nvPr/>
        </p:nvCxnSpPr>
        <p:spPr>
          <a:xfrm flipH="1" flipV="1">
            <a:off x="2171868" y="2643189"/>
            <a:ext cx="10319" cy="5778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1" name="TextBox 51"/>
          <p:cNvSpPr txBox="1">
            <a:spLocks noChangeArrowheads="1"/>
          </p:cNvSpPr>
          <p:nvPr/>
        </p:nvSpPr>
        <p:spPr bwMode="auto">
          <a:xfrm>
            <a:off x="4094911" y="854075"/>
            <a:ext cx="1266825" cy="387350"/>
          </a:xfrm>
          <a:prstGeom prst="rect">
            <a:avLst/>
          </a:prstGeom>
          <a:noFill/>
          <a:ln w="9525">
            <a:noFill/>
            <a:miter lim="800000"/>
            <a:headEnd/>
            <a:tailEnd/>
          </a:ln>
        </p:spPr>
        <p:txBody>
          <a:bodyPr>
            <a:spAutoFit/>
          </a:bodyPr>
          <a:lstStyle/>
          <a:p>
            <a:pPr algn="ctr">
              <a:lnSpc>
                <a:spcPct val="80000"/>
              </a:lnSpc>
            </a:pPr>
            <a:r>
              <a:rPr lang="ru-RU" sz="1200" b="1" dirty="0" smtClean="0">
                <a:solidFill>
                  <a:srgbClr val="FF0000"/>
                </a:solidFill>
                <a:latin typeface="Times New Roman" pitchFamily="18" charset="0"/>
                <a:cs typeface="Times New Roman" pitchFamily="18" charset="0"/>
              </a:rPr>
              <a:t>5. </a:t>
            </a:r>
            <a:r>
              <a:rPr lang="ru-RU" sz="1200" dirty="0">
                <a:latin typeface="Times New Roman" pitchFamily="18" charset="0"/>
                <a:cs typeface="Times New Roman" pitchFamily="18" charset="0"/>
              </a:rPr>
              <a:t>Сумма подкрепления</a:t>
            </a:r>
          </a:p>
        </p:txBody>
      </p:sp>
      <p:cxnSp>
        <p:nvCxnSpPr>
          <p:cNvPr id="34" name="Прямая со стрелкой 76"/>
          <p:cNvCxnSpPr>
            <a:cxnSpLocks noChangeShapeType="1"/>
          </p:cNvCxnSpPr>
          <p:nvPr/>
        </p:nvCxnSpPr>
        <p:spPr bwMode="auto">
          <a:xfrm>
            <a:off x="4458645" y="5356225"/>
            <a:ext cx="2327564" cy="341537"/>
          </a:xfrm>
          <a:prstGeom prst="straightConnector1">
            <a:avLst/>
          </a:prstGeom>
          <a:noFill/>
          <a:ln w="6350" algn="ctr">
            <a:solidFill>
              <a:schemeClr val="accent1"/>
            </a:solidFill>
            <a:miter lim="800000"/>
            <a:headEnd/>
            <a:tailEnd type="arrow" w="med" len="med"/>
          </a:ln>
        </p:spPr>
      </p:cxnSp>
      <p:sp>
        <p:nvSpPr>
          <p:cNvPr id="32" name="TextBox 50"/>
          <p:cNvSpPr txBox="1">
            <a:spLocks noChangeArrowheads="1"/>
          </p:cNvSpPr>
          <p:nvPr/>
        </p:nvSpPr>
        <p:spPr bwMode="auto">
          <a:xfrm>
            <a:off x="1607163" y="4459590"/>
            <a:ext cx="1137047" cy="387350"/>
          </a:xfrm>
          <a:prstGeom prst="rect">
            <a:avLst/>
          </a:prstGeom>
          <a:noFill/>
          <a:ln w="9525">
            <a:noFill/>
            <a:miter lim="800000"/>
            <a:headEnd/>
            <a:tailEnd/>
          </a:ln>
        </p:spPr>
        <p:txBody>
          <a:bodyPr>
            <a:spAutoFit/>
          </a:bodyPr>
          <a:lstStyle/>
          <a:p>
            <a:pPr algn="ctr">
              <a:lnSpc>
                <a:spcPct val="80000"/>
              </a:lnSpc>
            </a:pPr>
            <a:r>
              <a:rPr lang="ru-RU" sz="1200" b="1" dirty="0" smtClean="0">
                <a:solidFill>
                  <a:srgbClr val="FF0000"/>
                </a:solidFill>
                <a:latin typeface="Times New Roman" pitchFamily="18" charset="0"/>
                <a:cs typeface="Times New Roman" pitchFamily="18" charset="0"/>
              </a:rPr>
              <a:t>2. </a:t>
            </a:r>
            <a:r>
              <a:rPr lang="ru-RU" sz="1200" dirty="0">
                <a:latin typeface="Times New Roman" pitchFamily="18" charset="0"/>
                <a:cs typeface="Times New Roman" pitchFamily="18" charset="0"/>
              </a:rPr>
              <a:t>Заявка на подкрепление</a:t>
            </a:r>
          </a:p>
        </p:txBody>
      </p:sp>
      <p:cxnSp>
        <p:nvCxnSpPr>
          <p:cNvPr id="33" name="Прямая со стрелкой 32"/>
          <p:cNvCxnSpPr/>
          <p:nvPr/>
        </p:nvCxnSpPr>
        <p:spPr>
          <a:xfrm flipV="1">
            <a:off x="2853090" y="4411771"/>
            <a:ext cx="0" cy="4014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5" name="Прямоугольник 34"/>
          <p:cNvSpPr/>
          <p:nvPr/>
        </p:nvSpPr>
        <p:spPr>
          <a:xfrm>
            <a:off x="1357130" y="804066"/>
            <a:ext cx="1018777" cy="336554"/>
          </a:xfrm>
          <a:prstGeom prst="rect">
            <a:avLst/>
          </a:pr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1600" b="1" dirty="0" smtClean="0">
                <a:solidFill>
                  <a:schemeClr val="tx1"/>
                </a:solidFill>
                <a:latin typeface="Times New Roman" pitchFamily="18" charset="0"/>
                <a:cs typeface="Times New Roman" pitchFamily="18" charset="0"/>
              </a:rPr>
              <a:t>УФК</a:t>
            </a:r>
            <a:endParaRPr lang="ru-RU" sz="1600" b="1" dirty="0">
              <a:solidFill>
                <a:schemeClr val="tx1"/>
              </a:solidFill>
              <a:latin typeface="Times New Roman" pitchFamily="18" charset="0"/>
              <a:cs typeface="Times New Roman" pitchFamily="18" charset="0"/>
            </a:endParaRPr>
          </a:p>
        </p:txBody>
      </p:sp>
      <p:sp>
        <p:nvSpPr>
          <p:cNvPr id="36" name="TextBox 35"/>
          <p:cNvSpPr txBox="1"/>
          <p:nvPr/>
        </p:nvSpPr>
        <p:spPr>
          <a:xfrm>
            <a:off x="3627372" y="2859726"/>
            <a:ext cx="891403" cy="387798"/>
          </a:xfrm>
          <a:prstGeom prst="rect">
            <a:avLst/>
          </a:prstGeom>
          <a:noFill/>
        </p:spPr>
        <p:txBody>
          <a:bodyPr wrap="square">
            <a:spAutoFit/>
          </a:bodyPr>
          <a:lstStyle/>
          <a:p>
            <a:pPr algn="ctr">
              <a:lnSpc>
                <a:spcPct val="80000"/>
              </a:lnSpc>
              <a:defRPr/>
            </a:pPr>
            <a:r>
              <a:rPr lang="ru-RU" sz="1200" b="1" dirty="0" smtClean="0">
                <a:solidFill>
                  <a:srgbClr val="FF0000"/>
                </a:solidFill>
                <a:latin typeface="Times New Roman" pitchFamily="18" charset="0"/>
                <a:cs typeface="Times New Roman" pitchFamily="18" charset="0"/>
              </a:rPr>
              <a:t>9.  </a:t>
            </a:r>
            <a:r>
              <a:rPr lang="ru-RU" sz="1200" dirty="0">
                <a:latin typeface="Times New Roman" pitchFamily="18" charset="0"/>
                <a:cs typeface="Times New Roman" pitchFamily="18" charset="0"/>
              </a:rPr>
              <a:t>Выписки</a:t>
            </a:r>
          </a:p>
        </p:txBody>
      </p:sp>
      <p:cxnSp>
        <p:nvCxnSpPr>
          <p:cNvPr id="37" name="Прямая со стрелкой 36"/>
          <p:cNvCxnSpPr/>
          <p:nvPr/>
        </p:nvCxnSpPr>
        <p:spPr>
          <a:xfrm flipV="1">
            <a:off x="3495533" y="2316550"/>
            <a:ext cx="963112" cy="89972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8" name="Прямоугольник 37"/>
          <p:cNvSpPr/>
          <p:nvPr/>
        </p:nvSpPr>
        <p:spPr>
          <a:xfrm>
            <a:off x="4441745" y="1816430"/>
            <a:ext cx="1018777" cy="336554"/>
          </a:xfrm>
          <a:prstGeom prst="rect">
            <a:avLst/>
          </a:pr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1600" b="1" dirty="0" smtClean="0">
                <a:solidFill>
                  <a:schemeClr val="tx1"/>
                </a:solidFill>
                <a:latin typeface="Times New Roman" pitchFamily="18" charset="0"/>
                <a:cs typeface="Times New Roman" pitchFamily="18" charset="0"/>
              </a:rPr>
              <a:t>ГРБС</a:t>
            </a:r>
            <a:endParaRPr lang="ru-RU" sz="1600" b="1" dirty="0">
              <a:solidFill>
                <a:schemeClr val="tx1"/>
              </a:solidFill>
              <a:latin typeface="Times New Roman" pitchFamily="18" charset="0"/>
              <a:cs typeface="Times New Roman" pitchFamily="18" charset="0"/>
            </a:endParaRPr>
          </a:p>
        </p:txBody>
      </p:sp>
      <p:sp>
        <p:nvSpPr>
          <p:cNvPr id="39" name="TextBox 38"/>
          <p:cNvSpPr txBox="1"/>
          <p:nvPr/>
        </p:nvSpPr>
        <p:spPr>
          <a:xfrm>
            <a:off x="3390472" y="4672513"/>
            <a:ext cx="891403" cy="387798"/>
          </a:xfrm>
          <a:prstGeom prst="rect">
            <a:avLst/>
          </a:prstGeom>
          <a:noFill/>
        </p:spPr>
        <p:txBody>
          <a:bodyPr wrap="square">
            <a:spAutoFit/>
          </a:bodyPr>
          <a:lstStyle/>
          <a:p>
            <a:pPr algn="ctr">
              <a:lnSpc>
                <a:spcPct val="80000"/>
              </a:lnSpc>
              <a:defRPr/>
            </a:pPr>
            <a:r>
              <a:rPr lang="ru-RU" sz="1200" b="1" dirty="0" smtClean="0">
                <a:solidFill>
                  <a:srgbClr val="FF0000"/>
                </a:solidFill>
                <a:latin typeface="Times New Roman" pitchFamily="18" charset="0"/>
                <a:cs typeface="Times New Roman" pitchFamily="18" charset="0"/>
              </a:rPr>
              <a:t>10.  </a:t>
            </a:r>
            <a:r>
              <a:rPr lang="ru-RU" sz="1200" dirty="0">
                <a:latin typeface="Times New Roman" pitchFamily="18" charset="0"/>
                <a:cs typeface="Times New Roman" pitchFamily="18" charset="0"/>
              </a:rPr>
              <a:t>Выписки</a:t>
            </a:r>
          </a:p>
        </p:txBody>
      </p:sp>
      <p:cxnSp>
        <p:nvCxnSpPr>
          <p:cNvPr id="40" name="Прямая со стрелкой 39"/>
          <p:cNvCxnSpPr/>
          <p:nvPr/>
        </p:nvCxnSpPr>
        <p:spPr>
          <a:xfrm>
            <a:off x="3068153" y="4386013"/>
            <a:ext cx="376280" cy="66850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Таблица 12"/>
          <p:cNvGraphicFramePr>
            <a:graphicFrameLocks noGrp="1"/>
          </p:cNvGraphicFramePr>
          <p:nvPr>
            <p:extLst>
              <p:ext uri="{D42A27DB-BD31-4B8C-83A1-F6EECF244321}">
                <p14:modId xmlns:p14="http://schemas.microsoft.com/office/powerpoint/2010/main" val="2355032546"/>
              </p:ext>
            </p:extLst>
          </p:nvPr>
        </p:nvGraphicFramePr>
        <p:xfrm>
          <a:off x="120912" y="1534343"/>
          <a:ext cx="8902175" cy="5102131"/>
        </p:xfrm>
        <a:graphic>
          <a:graphicData uri="http://schemas.openxmlformats.org/drawingml/2006/table">
            <a:tbl>
              <a:tblPr>
                <a:tableStyleId>{5C22544A-7EE6-4342-B048-85BDC9FD1C3A}</a:tableStyleId>
              </a:tblPr>
              <a:tblGrid>
                <a:gridCol w="549321">
                  <a:extLst>
                    <a:ext uri="{9D8B030D-6E8A-4147-A177-3AD203B41FA5}">
                      <a16:colId xmlns:a16="http://schemas.microsoft.com/office/drawing/2014/main" val="20000"/>
                    </a:ext>
                  </a:extLst>
                </a:gridCol>
                <a:gridCol w="8352854">
                  <a:extLst>
                    <a:ext uri="{9D8B030D-6E8A-4147-A177-3AD203B41FA5}">
                      <a16:colId xmlns:a16="http://schemas.microsoft.com/office/drawing/2014/main" val="20001"/>
                    </a:ext>
                  </a:extLst>
                </a:gridCol>
              </a:tblGrid>
              <a:tr h="362884">
                <a:tc>
                  <a:txBody>
                    <a:bodyPr/>
                    <a:lstStyle/>
                    <a:p>
                      <a:pPr algn="ctr"/>
                      <a:r>
                        <a:rPr lang="ru-RU" b="1" dirty="0" smtClean="0">
                          <a:latin typeface="Times New Roman" panose="02020603050405020304" pitchFamily="18" charset="0"/>
                          <a:cs typeface="Times New Roman" panose="02020603050405020304" pitchFamily="18" charset="0"/>
                        </a:rPr>
                        <a:t>1</a:t>
                      </a:r>
                      <a:endParaRPr lang="ru-RU" b="1" dirty="0">
                        <a:latin typeface="Times New Roman" panose="02020603050405020304" pitchFamily="18" charset="0"/>
                        <a:cs typeface="Times New Roman" panose="02020603050405020304" pitchFamily="18" charset="0"/>
                      </a:endParaRPr>
                    </a:p>
                  </a:txBody>
                  <a:tcPr marL="68580" marR="68580" anchor="ctr">
                    <a:solidFill>
                      <a:schemeClr val="accent1">
                        <a:lumMod val="20000"/>
                        <a:lumOff val="80000"/>
                      </a:schemeClr>
                    </a:solidFill>
                  </a:tcPr>
                </a:tc>
                <a:tc>
                  <a:txBody>
                    <a:bodyPr/>
                    <a:lstStyle/>
                    <a:p>
                      <a:pPr marL="0" marR="0" lvl="0" indent="0" algn="just"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ru-RU" sz="1800" b="1"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ГРБС</a:t>
                      </a:r>
                      <a:r>
                        <a:rPr kumimoji="0" lang="ru-RU" sz="18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 – определение перечня МО получателей МБТ, сумм МБТ</a:t>
                      </a:r>
                    </a:p>
                  </a:txBody>
                  <a:tcPr marL="68580" marR="68580" anchor="ctr">
                    <a:solidFill>
                      <a:schemeClr val="accent1">
                        <a:lumMod val="20000"/>
                        <a:lumOff val="80000"/>
                      </a:schemeClr>
                    </a:solidFill>
                  </a:tcPr>
                </a:tc>
                <a:extLst>
                  <a:ext uri="{0D108BD9-81ED-4DB2-BD59-A6C34878D82A}">
                    <a16:rowId xmlns:a16="http://schemas.microsoft.com/office/drawing/2014/main" val="10001"/>
                  </a:ext>
                </a:extLst>
              </a:tr>
              <a:tr h="362884">
                <a:tc>
                  <a:txBody>
                    <a:bodyPr/>
                    <a:lstStyle/>
                    <a:p>
                      <a:pPr algn="ctr"/>
                      <a:r>
                        <a:rPr lang="ru-RU" b="1" dirty="0" smtClean="0">
                          <a:latin typeface="Times New Roman" panose="02020603050405020304" pitchFamily="18" charset="0"/>
                          <a:cs typeface="Times New Roman" panose="02020603050405020304" pitchFamily="18" charset="0"/>
                        </a:rPr>
                        <a:t>2</a:t>
                      </a:r>
                      <a:endParaRPr lang="ru-RU" b="1" dirty="0">
                        <a:latin typeface="Times New Roman" panose="02020603050405020304" pitchFamily="18" charset="0"/>
                        <a:cs typeface="Times New Roman" panose="02020603050405020304" pitchFamily="18" charset="0"/>
                      </a:endParaRPr>
                    </a:p>
                  </a:txBody>
                  <a:tcPr marL="68580" marR="68580" anchor="ctr">
                    <a:solidFill>
                      <a:schemeClr val="accent1">
                        <a:lumMod val="20000"/>
                        <a:lumOff val="80000"/>
                      </a:schemeClr>
                    </a:solidFill>
                  </a:tcPr>
                </a:tc>
                <a:tc>
                  <a:txBody>
                    <a:bodyPr/>
                    <a:lstStyle/>
                    <a:p>
                      <a:pPr marL="0" marR="0" lvl="0" indent="0" algn="just"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ru-RU" sz="1800" b="1"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МФ ТО </a:t>
                      </a:r>
                      <a:r>
                        <a:rPr kumimoji="0" lang="ru-RU" sz="18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 доведение уведомления</a:t>
                      </a:r>
                      <a:r>
                        <a:rPr kumimoji="0" lang="ru-RU" sz="1800" b="0" i="0" u="none" strike="noStrike" kern="1200" cap="none" spc="0" normalizeH="0" baseline="0" noProof="0" dirty="0" smtClean="0">
                          <a:ln>
                            <a:noFill/>
                          </a:ln>
                          <a:solidFill>
                            <a:srgbClr val="FF0000"/>
                          </a:solidFill>
                          <a:effectLst/>
                          <a:uLnTx/>
                          <a:uFillTx/>
                          <a:latin typeface="Times New Roman" panose="02020603050405020304" pitchFamily="18" charset="0"/>
                          <a:ea typeface="+mn-ea"/>
                          <a:cs typeface="Times New Roman" panose="02020603050405020304" pitchFamily="18" charset="0"/>
                        </a:rPr>
                        <a:t> </a:t>
                      </a:r>
                      <a:r>
                        <a:rPr kumimoji="0" lang="ru-RU" sz="18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о размерах МБТ </a:t>
                      </a:r>
                      <a:r>
                        <a:rPr kumimoji="0" lang="ru-RU" sz="18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до ФО МО</a:t>
                      </a:r>
                    </a:p>
                  </a:txBody>
                  <a:tcPr marL="68580" marR="68580" anchor="ctr">
                    <a:solidFill>
                      <a:schemeClr val="accent1">
                        <a:lumMod val="20000"/>
                        <a:lumOff val="80000"/>
                      </a:schemeClr>
                    </a:solidFill>
                  </a:tcPr>
                </a:tc>
                <a:extLst>
                  <a:ext uri="{0D108BD9-81ED-4DB2-BD59-A6C34878D82A}">
                    <a16:rowId xmlns:a16="http://schemas.microsoft.com/office/drawing/2014/main" val="4172136158"/>
                  </a:ext>
                </a:extLst>
              </a:tr>
              <a:tr h="907211">
                <a:tc>
                  <a:txBody>
                    <a:bodyPr/>
                    <a:lstStyle/>
                    <a:p>
                      <a:pPr algn="ctr"/>
                      <a:r>
                        <a:rPr lang="ru-RU" b="1" dirty="0" smtClean="0">
                          <a:latin typeface="Times New Roman" panose="02020603050405020304" pitchFamily="18" charset="0"/>
                          <a:cs typeface="Times New Roman" panose="02020603050405020304" pitchFamily="18" charset="0"/>
                        </a:rPr>
                        <a:t>3</a:t>
                      </a:r>
                      <a:endParaRPr lang="ru-RU" b="1" dirty="0">
                        <a:latin typeface="Times New Roman" panose="02020603050405020304" pitchFamily="18" charset="0"/>
                        <a:cs typeface="Times New Roman" panose="02020603050405020304" pitchFamily="18" charset="0"/>
                      </a:endParaRPr>
                    </a:p>
                  </a:txBody>
                  <a:tcPr marL="68580" marR="68580" anchor="ctr">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800" b="1"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ФО</a:t>
                      </a:r>
                      <a:r>
                        <a:rPr kumimoji="0" lang="ru-RU" sz="18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 </a:t>
                      </a:r>
                      <a:r>
                        <a:rPr kumimoji="0" lang="ru-RU" sz="1800" b="1"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МО </a:t>
                      </a:r>
                      <a:r>
                        <a:rPr kumimoji="0" lang="ru-RU" sz="18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 представление в Министерство финансов Тверской области заявок на подключение к ГИИС «ЭБ» уполномоченных лиц МО на согласование и подписание соглашений</a:t>
                      </a:r>
                      <a:endParaRPr lang="ru-RU" dirty="0" smtClean="0">
                        <a:latin typeface="Times New Roman" panose="02020603050405020304" pitchFamily="18" charset="0"/>
                        <a:cs typeface="Times New Roman" panose="02020603050405020304" pitchFamily="18" charset="0"/>
                      </a:endParaRPr>
                    </a:p>
                  </a:txBody>
                  <a:tcPr marL="68580" marR="68580" anchor="ctr">
                    <a:solidFill>
                      <a:schemeClr val="accent1">
                        <a:lumMod val="20000"/>
                        <a:lumOff val="80000"/>
                      </a:schemeClr>
                    </a:solidFill>
                  </a:tcPr>
                </a:tc>
                <a:extLst>
                  <a:ext uri="{0D108BD9-81ED-4DB2-BD59-A6C34878D82A}">
                    <a16:rowId xmlns:a16="http://schemas.microsoft.com/office/drawing/2014/main" val="2207611134"/>
                  </a:ext>
                </a:extLst>
              </a:tr>
              <a:tr h="362884">
                <a:tc>
                  <a:txBody>
                    <a:bodyPr/>
                    <a:lstStyle/>
                    <a:p>
                      <a:pPr algn="ctr"/>
                      <a:r>
                        <a:rPr lang="ru-RU" b="1" dirty="0" smtClean="0">
                          <a:latin typeface="Times New Roman" panose="02020603050405020304" pitchFamily="18" charset="0"/>
                          <a:cs typeface="Times New Roman" panose="02020603050405020304" pitchFamily="18" charset="0"/>
                        </a:rPr>
                        <a:t>4</a:t>
                      </a:r>
                      <a:endParaRPr lang="ru-RU" b="1" dirty="0">
                        <a:latin typeface="Times New Roman" panose="02020603050405020304" pitchFamily="18" charset="0"/>
                        <a:cs typeface="Times New Roman" panose="02020603050405020304" pitchFamily="18" charset="0"/>
                      </a:endParaRPr>
                    </a:p>
                  </a:txBody>
                  <a:tcPr marL="68580" marR="68580" anchor="ctr">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b="1" dirty="0" smtClean="0">
                          <a:latin typeface="Times New Roman" panose="02020603050405020304" pitchFamily="18" charset="0"/>
                          <a:cs typeface="Times New Roman" panose="02020603050405020304" pitchFamily="18" charset="0"/>
                        </a:rPr>
                        <a:t>МФ ТО </a:t>
                      </a:r>
                      <a:r>
                        <a:rPr lang="ru-RU" dirty="0" smtClean="0">
                          <a:latin typeface="Times New Roman" panose="02020603050405020304" pitchFamily="18" charset="0"/>
                          <a:cs typeface="Times New Roman" panose="02020603050405020304" pitchFamily="18" charset="0"/>
                        </a:rPr>
                        <a:t>– направление заявок на регистрацию</a:t>
                      </a:r>
                      <a:r>
                        <a:rPr lang="ru-RU" baseline="0" dirty="0" smtClean="0">
                          <a:latin typeface="Times New Roman" panose="02020603050405020304" pitchFamily="18" charset="0"/>
                          <a:cs typeface="Times New Roman" panose="02020603050405020304" pitchFamily="18" charset="0"/>
                        </a:rPr>
                        <a:t> уполномоченных лиц в МФ РФ</a:t>
                      </a:r>
                      <a:endParaRPr lang="ru-RU" dirty="0" smtClean="0">
                        <a:latin typeface="Times New Roman" panose="02020603050405020304" pitchFamily="18" charset="0"/>
                        <a:cs typeface="Times New Roman" panose="02020603050405020304" pitchFamily="18" charset="0"/>
                      </a:endParaRPr>
                    </a:p>
                  </a:txBody>
                  <a:tcPr marL="68580" marR="68580" anchor="ctr">
                    <a:solidFill>
                      <a:schemeClr val="accent1">
                        <a:lumMod val="20000"/>
                        <a:lumOff val="80000"/>
                      </a:schemeClr>
                    </a:solidFill>
                  </a:tcPr>
                </a:tc>
                <a:extLst>
                  <a:ext uri="{0D108BD9-81ED-4DB2-BD59-A6C34878D82A}">
                    <a16:rowId xmlns:a16="http://schemas.microsoft.com/office/drawing/2014/main" val="10007"/>
                  </a:ext>
                </a:extLst>
              </a:tr>
              <a:tr h="635047">
                <a:tc>
                  <a:txBody>
                    <a:bodyPr/>
                    <a:lstStyle/>
                    <a:p>
                      <a:pPr algn="ctr"/>
                      <a:r>
                        <a:rPr lang="ru-RU" b="1" dirty="0" smtClean="0">
                          <a:latin typeface="Times New Roman" panose="02020603050405020304" pitchFamily="18" charset="0"/>
                          <a:cs typeface="Times New Roman" panose="02020603050405020304" pitchFamily="18" charset="0"/>
                        </a:rPr>
                        <a:t>5</a:t>
                      </a:r>
                      <a:endParaRPr lang="ru-RU" b="1" dirty="0">
                        <a:latin typeface="Times New Roman" panose="02020603050405020304" pitchFamily="18" charset="0"/>
                        <a:cs typeface="Times New Roman" panose="02020603050405020304" pitchFamily="18" charset="0"/>
                      </a:endParaRPr>
                    </a:p>
                  </a:txBody>
                  <a:tcPr marL="68580" marR="68580" anchor="ctr">
                    <a:solidFill>
                      <a:schemeClr val="bg2">
                        <a:lumMod val="9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ru-RU" sz="1800" b="1"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ГРБС</a:t>
                      </a:r>
                      <a:r>
                        <a:rPr kumimoji="0" lang="ru-RU" sz="18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 – внесение изменений в соглашение с федеральным ГРБС, при необходимости</a:t>
                      </a:r>
                      <a:endParaRPr lang="ru-RU" dirty="0">
                        <a:latin typeface="Times New Roman" panose="02020603050405020304" pitchFamily="18" charset="0"/>
                        <a:cs typeface="Times New Roman" panose="02020603050405020304" pitchFamily="18" charset="0"/>
                      </a:endParaRPr>
                    </a:p>
                  </a:txBody>
                  <a:tcPr marL="68580" marR="68580" anchor="ctr">
                    <a:solidFill>
                      <a:schemeClr val="bg2">
                        <a:lumMod val="90000"/>
                      </a:schemeClr>
                    </a:solidFill>
                  </a:tcPr>
                </a:tc>
                <a:extLst>
                  <a:ext uri="{0D108BD9-81ED-4DB2-BD59-A6C34878D82A}">
                    <a16:rowId xmlns:a16="http://schemas.microsoft.com/office/drawing/2014/main" val="10003"/>
                  </a:ext>
                </a:extLst>
              </a:tr>
              <a:tr h="669106">
                <a:tc>
                  <a:txBody>
                    <a:bodyPr/>
                    <a:lstStyle/>
                    <a:p>
                      <a:pPr algn="ctr"/>
                      <a:r>
                        <a:rPr lang="ru-RU" b="1" dirty="0" smtClean="0">
                          <a:latin typeface="Times New Roman" panose="02020603050405020304" pitchFamily="18" charset="0"/>
                          <a:cs typeface="Times New Roman" panose="02020603050405020304" pitchFamily="18" charset="0"/>
                        </a:rPr>
                        <a:t>6</a:t>
                      </a:r>
                      <a:endParaRPr lang="ru-RU" b="1" dirty="0">
                        <a:latin typeface="Times New Roman" panose="02020603050405020304" pitchFamily="18" charset="0"/>
                        <a:cs typeface="Times New Roman" panose="02020603050405020304" pitchFamily="18" charset="0"/>
                      </a:endParaRPr>
                    </a:p>
                  </a:txBody>
                  <a:tcPr marL="68580" marR="68580" anchor="ctr">
                    <a:solidFill>
                      <a:schemeClr val="bg2">
                        <a:lumMod val="9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800" b="1"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ГРБС</a:t>
                      </a:r>
                      <a:r>
                        <a:rPr kumimoji="0" lang="ru-RU" sz="18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 – подготовка решения (приказ) ГРБС, как основания для открытия счета по переданным полномочиям</a:t>
                      </a:r>
                      <a:endParaRPr lang="ru-RU" dirty="0" smtClean="0">
                        <a:latin typeface="Times New Roman" panose="02020603050405020304" pitchFamily="18" charset="0"/>
                        <a:cs typeface="Times New Roman" panose="02020603050405020304" pitchFamily="18" charset="0"/>
                      </a:endParaRPr>
                    </a:p>
                  </a:txBody>
                  <a:tcPr marL="68580" marR="68580" anchor="ctr">
                    <a:solidFill>
                      <a:schemeClr val="bg2">
                        <a:lumMod val="90000"/>
                      </a:schemeClr>
                    </a:solidFill>
                  </a:tcPr>
                </a:tc>
                <a:extLst>
                  <a:ext uri="{0D108BD9-81ED-4DB2-BD59-A6C34878D82A}">
                    <a16:rowId xmlns:a16="http://schemas.microsoft.com/office/drawing/2014/main" val="10004"/>
                  </a:ext>
                </a:extLst>
              </a:tr>
              <a:tr h="635047">
                <a:tc>
                  <a:txBody>
                    <a:bodyPr/>
                    <a:lstStyle/>
                    <a:p>
                      <a:pPr algn="ctr"/>
                      <a:r>
                        <a:rPr lang="ru-RU" b="1" dirty="0" smtClean="0">
                          <a:latin typeface="Times New Roman" panose="02020603050405020304" pitchFamily="18" charset="0"/>
                          <a:cs typeface="Times New Roman" panose="02020603050405020304" pitchFamily="18" charset="0"/>
                        </a:rPr>
                        <a:t>7</a:t>
                      </a:r>
                      <a:endParaRPr lang="ru-RU" b="1" dirty="0">
                        <a:latin typeface="Times New Roman" panose="02020603050405020304" pitchFamily="18" charset="0"/>
                        <a:cs typeface="Times New Roman" panose="02020603050405020304" pitchFamily="18" charset="0"/>
                      </a:endParaRPr>
                    </a:p>
                  </a:txBody>
                  <a:tcPr marL="68580" marR="68580" anchor="ctr">
                    <a:solidFill>
                      <a:schemeClr val="bg2">
                        <a:lumMod val="9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b="1" kern="1200" dirty="0" smtClean="0">
                          <a:solidFill>
                            <a:schemeClr val="dk1"/>
                          </a:solidFill>
                          <a:latin typeface="Times New Roman" panose="02020603050405020304" pitchFamily="18" charset="0"/>
                          <a:ea typeface="+mn-ea"/>
                          <a:cs typeface="Times New Roman" panose="02020603050405020304" pitchFamily="18" charset="0"/>
                        </a:rPr>
                        <a:t>ГРСБ</a:t>
                      </a:r>
                      <a:r>
                        <a:rPr lang="ru-RU" sz="1800" kern="1200" dirty="0" smtClean="0">
                          <a:solidFill>
                            <a:schemeClr val="dk1"/>
                          </a:solidFill>
                          <a:latin typeface="Times New Roman" panose="02020603050405020304" pitchFamily="18" charset="0"/>
                          <a:ea typeface="+mn-ea"/>
                          <a:cs typeface="Times New Roman" panose="02020603050405020304" pitchFamily="18" charset="0"/>
                        </a:rPr>
                        <a:t> – представление</a:t>
                      </a:r>
                      <a:r>
                        <a:rPr lang="ru-RU" sz="1800" kern="1200" baseline="0" dirty="0" smtClean="0">
                          <a:solidFill>
                            <a:schemeClr val="dk1"/>
                          </a:solidFill>
                          <a:latin typeface="Times New Roman" panose="02020603050405020304" pitchFamily="18" charset="0"/>
                          <a:ea typeface="+mn-ea"/>
                          <a:cs typeface="Times New Roman" panose="02020603050405020304" pitchFamily="18" charset="0"/>
                        </a:rPr>
                        <a:t> решения в УФК по Тверской области для открытия счета и одновременно в МФ ТО</a:t>
                      </a:r>
                      <a:endParaRPr lang="ru-RU" sz="1800" kern="1200" dirty="0" smtClean="0">
                        <a:solidFill>
                          <a:schemeClr val="dk1"/>
                        </a:solidFill>
                        <a:latin typeface="Times New Roman" panose="02020603050405020304" pitchFamily="18" charset="0"/>
                        <a:ea typeface="+mn-ea"/>
                        <a:cs typeface="Times New Roman" panose="02020603050405020304" pitchFamily="18" charset="0"/>
                      </a:endParaRPr>
                    </a:p>
                  </a:txBody>
                  <a:tcPr marL="68580" marR="68580" anchor="ctr">
                    <a:solidFill>
                      <a:schemeClr val="bg2">
                        <a:lumMod val="90000"/>
                      </a:schemeClr>
                    </a:solidFill>
                  </a:tcPr>
                </a:tc>
                <a:extLst>
                  <a:ext uri="{0D108BD9-81ED-4DB2-BD59-A6C34878D82A}">
                    <a16:rowId xmlns:a16="http://schemas.microsoft.com/office/drawing/2014/main" val="10005"/>
                  </a:ext>
                </a:extLst>
              </a:tr>
              <a:tr h="362884">
                <a:tc>
                  <a:txBody>
                    <a:bodyPr/>
                    <a:lstStyle/>
                    <a:p>
                      <a:pPr algn="ctr"/>
                      <a:r>
                        <a:rPr lang="ru-RU" b="1" dirty="0" smtClean="0">
                          <a:latin typeface="Times New Roman" panose="02020603050405020304" pitchFamily="18" charset="0"/>
                          <a:cs typeface="Times New Roman" panose="02020603050405020304" pitchFamily="18" charset="0"/>
                        </a:rPr>
                        <a:t>8</a:t>
                      </a:r>
                      <a:endParaRPr lang="ru-RU" b="1" dirty="0">
                        <a:latin typeface="Times New Roman" panose="02020603050405020304" pitchFamily="18" charset="0"/>
                        <a:cs typeface="Times New Roman" panose="02020603050405020304" pitchFamily="18" charset="0"/>
                      </a:endParaRPr>
                    </a:p>
                  </a:txBody>
                  <a:tcPr marL="68580" marR="68580" anchor="ct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b="1" kern="1200" dirty="0" smtClean="0">
                          <a:solidFill>
                            <a:schemeClr val="dk1"/>
                          </a:solidFill>
                          <a:latin typeface="Times New Roman" panose="02020603050405020304" pitchFamily="18" charset="0"/>
                          <a:ea typeface="+mn-ea"/>
                          <a:cs typeface="Times New Roman" panose="02020603050405020304" pitchFamily="18" charset="0"/>
                        </a:rPr>
                        <a:t>ГРБС</a:t>
                      </a:r>
                      <a:r>
                        <a:rPr lang="ru-RU" sz="1800" kern="1200" dirty="0" smtClean="0">
                          <a:solidFill>
                            <a:schemeClr val="dk1"/>
                          </a:solidFill>
                          <a:latin typeface="Times New Roman" panose="02020603050405020304" pitchFamily="18" charset="0"/>
                          <a:ea typeface="+mn-ea"/>
                          <a:cs typeface="Times New Roman" panose="02020603050405020304" pitchFamily="18" charset="0"/>
                        </a:rPr>
                        <a:t> – информирование МФ ТО об открытии 14 счета</a:t>
                      </a:r>
                    </a:p>
                  </a:txBody>
                  <a:tcPr marL="68580" marR="68580" anchor="ctr">
                    <a:solidFill>
                      <a:schemeClr val="accent1">
                        <a:lumMod val="20000"/>
                        <a:lumOff val="80000"/>
                      </a:schemeClr>
                    </a:solidFill>
                  </a:tcPr>
                </a:tc>
                <a:extLst>
                  <a:ext uri="{0D108BD9-81ED-4DB2-BD59-A6C34878D82A}">
                    <a16:rowId xmlns:a16="http://schemas.microsoft.com/office/drawing/2014/main" val="3976966784"/>
                  </a:ext>
                </a:extLst>
              </a:tr>
              <a:tr h="362884">
                <a:tc>
                  <a:txBody>
                    <a:bodyPr/>
                    <a:lstStyle/>
                    <a:p>
                      <a:pPr algn="ctr"/>
                      <a:r>
                        <a:rPr lang="ru-RU" sz="1800" b="1" kern="1200" dirty="0" smtClean="0">
                          <a:solidFill>
                            <a:schemeClr val="dk1"/>
                          </a:solidFill>
                          <a:latin typeface="Times New Roman" panose="02020603050405020304" pitchFamily="18" charset="0"/>
                          <a:ea typeface="+mn-ea"/>
                          <a:cs typeface="Times New Roman" panose="02020603050405020304" pitchFamily="18" charset="0"/>
                        </a:rPr>
                        <a:t>9</a:t>
                      </a:r>
                    </a:p>
                  </a:txBody>
                  <a:tcPr marL="68580" marR="68580" anchor="ctr">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800" b="1"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ГРБС + МО </a:t>
                      </a:r>
                      <a:r>
                        <a:rPr kumimoji="0" lang="ru-RU" sz="18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 заключение соглашений в ГИИС «ЭБ»</a:t>
                      </a:r>
                      <a:endParaRPr lang="ru-RU" sz="1800" kern="1200" dirty="0" smtClean="0">
                        <a:solidFill>
                          <a:schemeClr val="dk1"/>
                        </a:solidFill>
                        <a:latin typeface="Times New Roman" panose="02020603050405020304" pitchFamily="18" charset="0"/>
                        <a:ea typeface="+mn-ea"/>
                        <a:cs typeface="Times New Roman" panose="02020603050405020304" pitchFamily="18" charset="0"/>
                      </a:endParaRPr>
                    </a:p>
                  </a:txBody>
                  <a:tcPr marL="68580" marR="68580" anchor="ctr">
                    <a:solidFill>
                      <a:schemeClr val="accent1">
                        <a:lumMod val="20000"/>
                        <a:lumOff val="80000"/>
                      </a:schemeClr>
                    </a:solidFill>
                  </a:tcPr>
                </a:tc>
                <a:extLst>
                  <a:ext uri="{0D108BD9-81ED-4DB2-BD59-A6C34878D82A}">
                    <a16:rowId xmlns:a16="http://schemas.microsoft.com/office/drawing/2014/main" val="10006"/>
                  </a:ext>
                </a:extLst>
              </a:tr>
              <a:tr h="409665">
                <a:tc>
                  <a:txBody>
                    <a:bodyPr/>
                    <a:lstStyle/>
                    <a:p>
                      <a:pPr algn="ctr"/>
                      <a:r>
                        <a:rPr lang="ru-RU" sz="1800" b="1" kern="1200" dirty="0" smtClean="0">
                          <a:solidFill>
                            <a:schemeClr val="dk1"/>
                          </a:solidFill>
                          <a:latin typeface="Times New Roman" panose="02020603050405020304" pitchFamily="18" charset="0"/>
                          <a:ea typeface="+mn-ea"/>
                          <a:cs typeface="Times New Roman" panose="02020603050405020304" pitchFamily="18" charset="0"/>
                        </a:rPr>
                        <a:t>10</a:t>
                      </a:r>
                    </a:p>
                  </a:txBody>
                  <a:tcPr marL="68580" marR="68580" anchor="ctr">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800" b="1" kern="1200" dirty="0" smtClean="0">
                          <a:solidFill>
                            <a:schemeClr val="dk1"/>
                          </a:solidFill>
                          <a:latin typeface="Times New Roman" panose="02020603050405020304" pitchFamily="18" charset="0"/>
                          <a:ea typeface="+mn-ea"/>
                          <a:cs typeface="Times New Roman" panose="02020603050405020304" pitchFamily="18" charset="0"/>
                        </a:rPr>
                        <a:t>ГРБС </a:t>
                      </a:r>
                      <a:r>
                        <a:rPr kumimoji="0" lang="ru-RU" sz="18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a:t>
                      </a:r>
                      <a:r>
                        <a:rPr lang="ru-RU" sz="1800" b="1" kern="1200" baseline="0" dirty="0" smtClean="0">
                          <a:solidFill>
                            <a:schemeClr val="dk1"/>
                          </a:solidFill>
                          <a:latin typeface="Times New Roman" panose="02020603050405020304" pitchFamily="18" charset="0"/>
                          <a:ea typeface="+mn-ea"/>
                          <a:cs typeface="Times New Roman" panose="02020603050405020304" pitchFamily="18" charset="0"/>
                        </a:rPr>
                        <a:t> </a:t>
                      </a:r>
                      <a:r>
                        <a:rPr lang="ru-RU" sz="1800" kern="1200" baseline="0" dirty="0" smtClean="0">
                          <a:solidFill>
                            <a:schemeClr val="dk1"/>
                          </a:solidFill>
                          <a:latin typeface="Times New Roman" panose="02020603050405020304" pitchFamily="18" charset="0"/>
                          <a:ea typeface="+mn-ea"/>
                          <a:cs typeface="Times New Roman" panose="02020603050405020304" pitchFamily="18" charset="0"/>
                        </a:rPr>
                        <a:t>н</a:t>
                      </a:r>
                      <a:r>
                        <a:rPr lang="ru-RU" sz="1800" kern="1200" dirty="0" smtClean="0">
                          <a:solidFill>
                            <a:schemeClr val="dk1"/>
                          </a:solidFill>
                          <a:latin typeface="Times New Roman" panose="02020603050405020304" pitchFamily="18" charset="0"/>
                          <a:ea typeface="+mn-ea"/>
                          <a:cs typeface="Times New Roman" panose="02020603050405020304" pitchFamily="18" charset="0"/>
                        </a:rPr>
                        <a:t>аправление информационного письма о заключении соглашений в МФ ТО</a:t>
                      </a:r>
                    </a:p>
                  </a:txBody>
                  <a:tcPr marL="68580" marR="68580" anchor="ctr">
                    <a:solidFill>
                      <a:schemeClr val="accent1">
                        <a:lumMod val="20000"/>
                        <a:lumOff val="80000"/>
                      </a:schemeClr>
                    </a:solidFill>
                  </a:tcPr>
                </a:tc>
                <a:extLst>
                  <a:ext uri="{0D108BD9-81ED-4DB2-BD59-A6C34878D82A}">
                    <a16:rowId xmlns:a16="http://schemas.microsoft.com/office/drawing/2014/main" val="2469687503"/>
                  </a:ext>
                </a:extLst>
              </a:tr>
            </a:tbl>
          </a:graphicData>
        </a:graphic>
      </p:graphicFrame>
      <p:grpSp>
        <p:nvGrpSpPr>
          <p:cNvPr id="5" name="Group 20"/>
          <p:cNvGrpSpPr>
            <a:grpSpLocks/>
          </p:cNvGrpSpPr>
          <p:nvPr/>
        </p:nvGrpSpPr>
        <p:grpSpPr bwMode="auto">
          <a:xfrm>
            <a:off x="0" y="-3175"/>
            <a:ext cx="9144000" cy="1497013"/>
            <a:chOff x="0" y="-2872"/>
            <a:chExt cx="9144000" cy="1496710"/>
          </a:xfrm>
        </p:grpSpPr>
        <p:sp>
          <p:nvSpPr>
            <p:cNvPr id="6" name="Rectangle 17"/>
            <p:cNvSpPr>
              <a:spLocks noChangeArrowheads="1"/>
            </p:cNvSpPr>
            <p:nvPr/>
          </p:nvSpPr>
          <p:spPr bwMode="auto">
            <a:xfrm>
              <a:off x="1752600" y="400271"/>
              <a:ext cx="5472113" cy="461869"/>
            </a:xfrm>
            <a:prstGeom prst="rect">
              <a:avLst/>
            </a:prstGeom>
            <a:noFill/>
            <a:ln w="9525">
              <a:noFill/>
              <a:miter lim="800000"/>
              <a:headEnd/>
              <a:tailEnd/>
            </a:ln>
            <a:effectLst/>
          </p:spPr>
          <p:txBody>
            <a:bodyPr wrap="none">
              <a:spAutoFit/>
            </a:bodyPr>
            <a:lstStyle/>
            <a:p>
              <a:pPr>
                <a:defRPr/>
              </a:pPr>
              <a:r>
                <a:rPr lang="ru-RU" sz="2400" b="1">
                  <a:solidFill>
                    <a:schemeClr val="bg1"/>
                  </a:solidFill>
                  <a:effectLst>
                    <a:outerShdw blurRad="38100" dist="38100" dir="2700000" algn="tl">
                      <a:srgbClr val="C0C0C0"/>
                    </a:outerShdw>
                  </a:effectLst>
                </a:rPr>
                <a:t>Администрация Тверской области</a:t>
              </a:r>
              <a:endParaRPr lang="en-US" sz="2400" b="1">
                <a:solidFill>
                  <a:schemeClr val="bg1"/>
                </a:solidFill>
                <a:effectLst>
                  <a:outerShdw blurRad="38100" dist="38100" dir="2700000" algn="tl">
                    <a:srgbClr val="C0C0C0"/>
                  </a:outerShdw>
                </a:effectLst>
              </a:endParaRPr>
            </a:p>
          </p:txBody>
        </p:sp>
        <p:grpSp>
          <p:nvGrpSpPr>
            <p:cNvPr id="7" name="Group 9"/>
            <p:cNvGrpSpPr>
              <a:grpSpLocks/>
            </p:cNvGrpSpPr>
            <p:nvPr/>
          </p:nvGrpSpPr>
          <p:grpSpPr bwMode="auto">
            <a:xfrm>
              <a:off x="0" y="0"/>
              <a:ext cx="9144000" cy="1493838"/>
              <a:chOff x="0" y="0"/>
              <a:chExt cx="9144000" cy="1493838"/>
            </a:xfrm>
          </p:grpSpPr>
          <p:pic>
            <p:nvPicPr>
              <p:cNvPr id="11" name="Picture 15" descr="22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149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5" descr="222"/>
              <p:cNvPicPr>
                <a:picLocks noChangeAspect="1" noChangeArrowheads="1"/>
              </p:cNvPicPr>
              <p:nvPr/>
            </p:nvPicPr>
            <p:blipFill>
              <a:blip r:embed="rId2" cstate="print">
                <a:extLst>
                  <a:ext uri="{28A0092B-C50C-407E-A947-70E740481C1C}">
                    <a14:useLocalDpi xmlns:a14="http://schemas.microsoft.com/office/drawing/2010/main" val="0"/>
                  </a:ext>
                </a:extLst>
              </a:blip>
              <a:srcRect l="82500"/>
              <a:stretch>
                <a:fillRect/>
              </a:stretch>
            </p:blipFill>
            <p:spPr bwMode="auto">
              <a:xfrm>
                <a:off x="0" y="0"/>
                <a:ext cx="1600200" cy="149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8" name="Picture 13" descr="logo.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3664" y="-2872"/>
              <a:ext cx="1137685" cy="149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5" descr="222"/>
            <p:cNvPicPr>
              <a:picLocks noChangeAspect="1" noChangeArrowheads="1"/>
            </p:cNvPicPr>
            <p:nvPr/>
          </p:nvPicPr>
          <p:blipFill>
            <a:blip r:embed="rId2" cstate="print">
              <a:extLst>
                <a:ext uri="{28A0092B-C50C-407E-A947-70E740481C1C}">
                  <a14:useLocalDpi xmlns:a14="http://schemas.microsoft.com/office/drawing/2010/main" val="0"/>
                </a:ext>
              </a:extLst>
            </a:blip>
            <a:srcRect l="82500" b="79596"/>
            <a:stretch>
              <a:fillRect/>
            </a:stretch>
          </p:blipFill>
          <p:spPr bwMode="auto">
            <a:xfrm>
              <a:off x="142240" y="0"/>
              <a:ext cx="1600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17"/>
            <p:cNvSpPr txBox="1">
              <a:spLocks noChangeArrowheads="1"/>
            </p:cNvSpPr>
            <p:nvPr/>
          </p:nvSpPr>
          <p:spPr bwMode="auto">
            <a:xfrm>
              <a:off x="304314" y="20720"/>
              <a:ext cx="121489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eaLnBrk="1" hangingPunct="1"/>
              <a:r>
                <a:rPr lang="ru-RU" sz="1100">
                  <a:solidFill>
                    <a:schemeClr val="bg1"/>
                  </a:solidFill>
                  <a:latin typeface="Times New Roman" pitchFamily="18" charset="0"/>
                  <a:cs typeface="Times New Roman" pitchFamily="18" charset="0"/>
                </a:rPr>
                <a:t>Тверская область</a:t>
              </a:r>
              <a:endParaRPr lang="en-US" sz="1100">
                <a:solidFill>
                  <a:schemeClr val="bg1"/>
                </a:solidFill>
                <a:latin typeface="Times New Roman" pitchFamily="18" charset="0"/>
                <a:cs typeface="Times New Roman" pitchFamily="18" charset="0"/>
              </a:endParaRPr>
            </a:p>
          </p:txBody>
        </p:sp>
      </p:grpSp>
      <p:sp>
        <p:nvSpPr>
          <p:cNvPr id="14" name="Rectangle 3"/>
          <p:cNvSpPr txBox="1">
            <a:spLocks noChangeArrowheads="1"/>
          </p:cNvSpPr>
          <p:nvPr/>
        </p:nvSpPr>
        <p:spPr bwMode="auto">
          <a:xfrm>
            <a:off x="1560513" y="333375"/>
            <a:ext cx="7127875" cy="676275"/>
          </a:xfrm>
          <a:prstGeom prst="rect">
            <a:avLst/>
          </a:prstGeom>
          <a:noFill/>
          <a:ln w="9525">
            <a:noFill/>
            <a:miter lim="800000"/>
            <a:headEnd/>
            <a:tailEnd/>
          </a:ln>
          <a:effectLst/>
        </p:spPr>
        <p:txBody>
          <a:bodyPr/>
          <a:lstStyle/>
          <a:p>
            <a:pPr>
              <a:defRPr/>
            </a:pPr>
            <a:endParaRPr lang="en-US" sz="3200" b="1">
              <a:solidFill>
                <a:schemeClr val="bg1"/>
              </a:solidFill>
              <a:effectLst>
                <a:outerShdw blurRad="38100" dist="38100" dir="2700000" algn="tl">
                  <a:srgbClr val="C0C0C0"/>
                </a:outerShdw>
              </a:effectLst>
              <a:latin typeface="Arial" charset="0"/>
              <a:cs typeface="Arial" charset="0"/>
            </a:endParaRPr>
          </a:p>
        </p:txBody>
      </p:sp>
      <p:sp>
        <p:nvSpPr>
          <p:cNvPr id="15" name="Прямоугольник 12"/>
          <p:cNvSpPr>
            <a:spLocks noChangeArrowheads="1"/>
          </p:cNvSpPr>
          <p:nvPr/>
        </p:nvSpPr>
        <p:spPr bwMode="auto">
          <a:xfrm>
            <a:off x="1400175" y="326933"/>
            <a:ext cx="74390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ru-RU" sz="2800" b="1" dirty="0" smtClean="0">
                <a:solidFill>
                  <a:schemeClr val="bg1">
                    <a:lumMod val="95000"/>
                  </a:schemeClr>
                </a:solidFill>
                <a:latin typeface="Times New Roman" panose="02020603050405020304" pitchFamily="18" charset="0"/>
                <a:cs typeface="Times New Roman" panose="02020603050405020304" pitchFamily="18" charset="0"/>
              </a:rPr>
              <a:t>ЭТАПЫ ПОДГОТОВИТЕЛЬНЫХ РАБОТ</a:t>
            </a:r>
            <a:endParaRPr lang="ru-RU" sz="2800" b="1" dirty="0">
              <a:solidFill>
                <a:schemeClr val="bg1">
                  <a:lumMod val="9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352916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0"/>
          <p:cNvGrpSpPr>
            <a:grpSpLocks/>
          </p:cNvGrpSpPr>
          <p:nvPr/>
        </p:nvGrpSpPr>
        <p:grpSpPr bwMode="auto">
          <a:xfrm>
            <a:off x="0" y="-3175"/>
            <a:ext cx="9144000" cy="1497013"/>
            <a:chOff x="0" y="-2872"/>
            <a:chExt cx="9144000" cy="1496710"/>
          </a:xfrm>
        </p:grpSpPr>
        <p:sp>
          <p:nvSpPr>
            <p:cNvPr id="3" name="Rectangle 17"/>
            <p:cNvSpPr>
              <a:spLocks noChangeArrowheads="1"/>
            </p:cNvSpPr>
            <p:nvPr/>
          </p:nvSpPr>
          <p:spPr bwMode="auto">
            <a:xfrm>
              <a:off x="1752600" y="400271"/>
              <a:ext cx="5472113" cy="461869"/>
            </a:xfrm>
            <a:prstGeom prst="rect">
              <a:avLst/>
            </a:prstGeom>
            <a:noFill/>
            <a:ln w="9525">
              <a:noFill/>
              <a:miter lim="800000"/>
              <a:headEnd/>
              <a:tailEnd/>
            </a:ln>
            <a:effectLst/>
          </p:spPr>
          <p:txBody>
            <a:bodyPr wrap="none">
              <a:spAutoFit/>
            </a:bodyPr>
            <a:lstStyle/>
            <a:p>
              <a:pPr>
                <a:defRPr/>
              </a:pPr>
              <a:r>
                <a:rPr lang="ru-RU" sz="2400" b="1">
                  <a:solidFill>
                    <a:schemeClr val="bg1"/>
                  </a:solidFill>
                  <a:effectLst>
                    <a:outerShdw blurRad="38100" dist="38100" dir="2700000" algn="tl">
                      <a:srgbClr val="C0C0C0"/>
                    </a:outerShdw>
                  </a:effectLst>
                </a:rPr>
                <a:t>Администрация Тверской области</a:t>
              </a:r>
              <a:endParaRPr lang="en-US" sz="2400" b="1">
                <a:solidFill>
                  <a:schemeClr val="bg1"/>
                </a:solidFill>
                <a:effectLst>
                  <a:outerShdw blurRad="38100" dist="38100" dir="2700000" algn="tl">
                    <a:srgbClr val="C0C0C0"/>
                  </a:outerShdw>
                </a:effectLst>
              </a:endParaRPr>
            </a:p>
          </p:txBody>
        </p:sp>
        <p:grpSp>
          <p:nvGrpSpPr>
            <p:cNvPr id="4" name="Group 9"/>
            <p:cNvGrpSpPr>
              <a:grpSpLocks/>
            </p:cNvGrpSpPr>
            <p:nvPr/>
          </p:nvGrpSpPr>
          <p:grpSpPr bwMode="auto">
            <a:xfrm>
              <a:off x="0" y="0"/>
              <a:ext cx="9144000" cy="1493838"/>
              <a:chOff x="0" y="0"/>
              <a:chExt cx="9144000" cy="1493838"/>
            </a:xfrm>
          </p:grpSpPr>
          <p:pic>
            <p:nvPicPr>
              <p:cNvPr id="8" name="Picture 15" descr="22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149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5" descr="222"/>
              <p:cNvPicPr>
                <a:picLocks noChangeAspect="1" noChangeArrowheads="1"/>
              </p:cNvPicPr>
              <p:nvPr/>
            </p:nvPicPr>
            <p:blipFill>
              <a:blip r:embed="rId2" cstate="print">
                <a:extLst>
                  <a:ext uri="{28A0092B-C50C-407E-A947-70E740481C1C}">
                    <a14:useLocalDpi xmlns:a14="http://schemas.microsoft.com/office/drawing/2010/main" val="0"/>
                  </a:ext>
                </a:extLst>
              </a:blip>
              <a:srcRect l="82500"/>
              <a:stretch>
                <a:fillRect/>
              </a:stretch>
            </p:blipFill>
            <p:spPr bwMode="auto">
              <a:xfrm>
                <a:off x="0" y="0"/>
                <a:ext cx="1600200" cy="149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5" name="Picture 13" descr="logo.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3664" y="-2872"/>
              <a:ext cx="1137685" cy="149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5" descr="222"/>
            <p:cNvPicPr>
              <a:picLocks noChangeAspect="1" noChangeArrowheads="1"/>
            </p:cNvPicPr>
            <p:nvPr/>
          </p:nvPicPr>
          <p:blipFill>
            <a:blip r:embed="rId2" cstate="print">
              <a:extLst>
                <a:ext uri="{28A0092B-C50C-407E-A947-70E740481C1C}">
                  <a14:useLocalDpi xmlns:a14="http://schemas.microsoft.com/office/drawing/2010/main" val="0"/>
                </a:ext>
              </a:extLst>
            </a:blip>
            <a:srcRect l="82500" b="79596"/>
            <a:stretch>
              <a:fillRect/>
            </a:stretch>
          </p:blipFill>
          <p:spPr bwMode="auto">
            <a:xfrm>
              <a:off x="142240" y="0"/>
              <a:ext cx="1600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17"/>
            <p:cNvSpPr txBox="1">
              <a:spLocks noChangeArrowheads="1"/>
            </p:cNvSpPr>
            <p:nvPr/>
          </p:nvSpPr>
          <p:spPr bwMode="auto">
            <a:xfrm>
              <a:off x="304314" y="20720"/>
              <a:ext cx="121489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eaLnBrk="1" hangingPunct="1"/>
              <a:r>
                <a:rPr lang="ru-RU" sz="1100">
                  <a:solidFill>
                    <a:schemeClr val="bg1"/>
                  </a:solidFill>
                  <a:latin typeface="Times New Roman" pitchFamily="18" charset="0"/>
                  <a:cs typeface="Times New Roman" pitchFamily="18" charset="0"/>
                </a:rPr>
                <a:t>Тверская область</a:t>
              </a:r>
              <a:endParaRPr lang="en-US" sz="1100">
                <a:solidFill>
                  <a:schemeClr val="bg1"/>
                </a:solidFill>
                <a:latin typeface="Times New Roman" pitchFamily="18" charset="0"/>
                <a:cs typeface="Times New Roman" pitchFamily="18" charset="0"/>
              </a:endParaRPr>
            </a:p>
          </p:txBody>
        </p:sp>
      </p:grpSp>
      <p:sp>
        <p:nvSpPr>
          <p:cNvPr id="10" name="Rectangle 3"/>
          <p:cNvSpPr txBox="1">
            <a:spLocks noChangeArrowheads="1"/>
          </p:cNvSpPr>
          <p:nvPr/>
        </p:nvSpPr>
        <p:spPr bwMode="auto">
          <a:xfrm>
            <a:off x="1560513" y="333375"/>
            <a:ext cx="7127875" cy="676275"/>
          </a:xfrm>
          <a:prstGeom prst="rect">
            <a:avLst/>
          </a:prstGeom>
          <a:noFill/>
          <a:ln w="9525">
            <a:noFill/>
            <a:miter lim="800000"/>
            <a:headEnd/>
            <a:tailEnd/>
          </a:ln>
          <a:effectLst/>
        </p:spPr>
        <p:txBody>
          <a:bodyPr/>
          <a:lstStyle/>
          <a:p>
            <a:pPr>
              <a:defRPr/>
            </a:pPr>
            <a:endParaRPr lang="en-US" sz="3200" b="1">
              <a:solidFill>
                <a:schemeClr val="bg1"/>
              </a:solidFill>
              <a:effectLst>
                <a:outerShdw blurRad="38100" dist="38100" dir="2700000" algn="tl">
                  <a:srgbClr val="C0C0C0"/>
                </a:outerShdw>
              </a:effectLst>
              <a:latin typeface="Arial" charset="0"/>
              <a:cs typeface="Arial" charset="0"/>
            </a:endParaRPr>
          </a:p>
        </p:txBody>
      </p:sp>
      <p:sp>
        <p:nvSpPr>
          <p:cNvPr id="11" name="Прямоугольник 12"/>
          <p:cNvSpPr>
            <a:spLocks noChangeArrowheads="1"/>
          </p:cNvSpPr>
          <p:nvPr/>
        </p:nvSpPr>
        <p:spPr bwMode="auto">
          <a:xfrm>
            <a:off x="-58331" y="3357300"/>
            <a:ext cx="920233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ru-RU" sz="2800" b="1" dirty="0" smtClean="0">
                <a:latin typeface="Times New Roman" panose="02020603050405020304" pitchFamily="18" charset="0"/>
                <a:cs typeface="Times New Roman" panose="02020603050405020304" pitchFamily="18" charset="0"/>
              </a:rPr>
              <a:t>БЛАГОДАРЮ ЗА ВНИМАНИЕ!</a:t>
            </a:r>
            <a:endParaRPr lang="ru-RU"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796906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4475" y="1878960"/>
            <a:ext cx="8657700" cy="4339650"/>
          </a:xfrm>
          <a:prstGeom prst="rect">
            <a:avLst/>
          </a:prstGeom>
          <a:noFill/>
        </p:spPr>
        <p:txBody>
          <a:bodyPr wrap="square" rtlCol="0">
            <a:spAutoFit/>
          </a:bodyPr>
          <a:lstStyle/>
          <a:p>
            <a:r>
              <a:rPr lang="ru-RU" b="1" dirty="0" smtClean="0">
                <a:latin typeface="Times New Roman" panose="02020603050405020304" pitchFamily="18" charset="0"/>
                <a:cs typeface="Times New Roman" panose="02020603050405020304" pitchFamily="18" charset="0"/>
              </a:rPr>
              <a:t>1. Бюджетный кодекс</a:t>
            </a:r>
            <a:endParaRPr lang="ru-RU" dirty="0" smtClean="0">
              <a:latin typeface="Times New Roman" panose="02020603050405020304" pitchFamily="18" charset="0"/>
              <a:cs typeface="Times New Roman" panose="02020603050405020304" pitchFamily="18" charset="0"/>
            </a:endParaRPr>
          </a:p>
          <a:p>
            <a:r>
              <a:rPr lang="ru-RU" b="1" dirty="0" smtClean="0">
                <a:latin typeface="Times New Roman" panose="02020603050405020304" pitchFamily="18" charset="0"/>
                <a:cs typeface="Times New Roman" panose="02020603050405020304" pitchFamily="18" charset="0"/>
              </a:rPr>
              <a:t>2. Постановление от 30 сентября 2014 г. № 999 «О формировании, предоставлении и распределении субсидий из федерального бюджета бюджетам субъектов Российской Федерации»</a:t>
            </a:r>
          </a:p>
          <a:p>
            <a:r>
              <a:rPr lang="ru-RU" b="1" dirty="0" smtClean="0">
                <a:latin typeface="Times New Roman" panose="02020603050405020304" pitchFamily="18" charset="0"/>
                <a:cs typeface="Times New Roman" panose="02020603050405020304" pitchFamily="18" charset="0"/>
              </a:rPr>
              <a:t>3. Приказ Минфина России от 13.12.2017 N 232н «Об утверждении Типовой формы соглашения о предоставлении субсидии из федерального бюджета бюджету субъекта Российской Федерации»</a:t>
            </a:r>
          </a:p>
          <a:p>
            <a:r>
              <a:rPr lang="ru-RU" b="1" dirty="0" smtClean="0">
                <a:latin typeface="Times New Roman" panose="02020603050405020304" pitchFamily="18" charset="0"/>
                <a:cs typeface="Times New Roman" panose="02020603050405020304" pitchFamily="18" charset="0"/>
              </a:rPr>
              <a:t>4. </a:t>
            </a:r>
            <a:r>
              <a:rPr lang="ru-RU" b="1" dirty="0">
                <a:latin typeface="Times New Roman" panose="02020603050405020304" pitchFamily="18" charset="0"/>
                <a:cs typeface="Times New Roman" panose="02020603050405020304" pitchFamily="18" charset="0"/>
              </a:rPr>
              <a:t>Приказ от 12.12.2017 г. N 223н «Об утверждении порядка проведения санкционирования оплаты денежных обязательств по расходам получателей средств бюджета субъекта Российской Федерации, в целях </a:t>
            </a:r>
            <a:r>
              <a:rPr lang="ru-RU" b="1" dirty="0" err="1">
                <a:latin typeface="Times New Roman" panose="02020603050405020304" pitchFamily="18" charset="0"/>
                <a:cs typeface="Times New Roman" panose="02020603050405020304" pitchFamily="18" charset="0"/>
              </a:rPr>
              <a:t>софинансирования</a:t>
            </a:r>
            <a:r>
              <a:rPr lang="ru-RU" b="1" dirty="0">
                <a:latin typeface="Times New Roman" panose="02020603050405020304" pitchFamily="18" charset="0"/>
                <a:cs typeface="Times New Roman" panose="02020603050405020304" pitchFamily="18" charset="0"/>
              </a:rPr>
              <a:t> которых предоставляется субсидия из федерального бюджета бюджету субъекта Российской Федерации» </a:t>
            </a:r>
          </a:p>
          <a:p>
            <a:r>
              <a:rPr lang="ru-RU" b="1" dirty="0">
                <a:latin typeface="Times New Roman" panose="02020603050405020304" pitchFamily="18" charset="0"/>
                <a:cs typeface="Times New Roman" panose="02020603050405020304" pitchFamily="18" charset="0"/>
              </a:rPr>
              <a:t>Закон об областном бюджете</a:t>
            </a:r>
          </a:p>
          <a:p>
            <a:r>
              <a:rPr lang="ru-RU" b="1" dirty="0">
                <a:latin typeface="Times New Roman" panose="02020603050405020304" pitchFamily="18" charset="0"/>
                <a:cs typeface="Times New Roman" panose="02020603050405020304" pitchFamily="18" charset="0"/>
              </a:rPr>
              <a:t>5. Порядки предоставления МБТ </a:t>
            </a:r>
          </a:p>
          <a:p>
            <a:r>
              <a:rPr lang="ru-RU" b="1" dirty="0">
                <a:latin typeface="Times New Roman" panose="02020603050405020304" pitchFamily="18" charset="0"/>
                <a:cs typeface="Times New Roman" panose="02020603050405020304" pitchFamily="18" charset="0"/>
              </a:rPr>
              <a:t>6. Государственные программы субъекта</a:t>
            </a:r>
          </a:p>
        </p:txBody>
      </p:sp>
      <p:grpSp>
        <p:nvGrpSpPr>
          <p:cNvPr id="3" name="Group 20"/>
          <p:cNvGrpSpPr>
            <a:grpSpLocks/>
          </p:cNvGrpSpPr>
          <p:nvPr/>
        </p:nvGrpSpPr>
        <p:grpSpPr bwMode="auto">
          <a:xfrm>
            <a:off x="0" y="-3175"/>
            <a:ext cx="9144000" cy="1497013"/>
            <a:chOff x="0" y="-2872"/>
            <a:chExt cx="9144000" cy="1496710"/>
          </a:xfrm>
        </p:grpSpPr>
        <p:sp>
          <p:nvSpPr>
            <p:cNvPr id="4" name="Rectangle 17"/>
            <p:cNvSpPr>
              <a:spLocks noChangeArrowheads="1"/>
            </p:cNvSpPr>
            <p:nvPr/>
          </p:nvSpPr>
          <p:spPr bwMode="auto">
            <a:xfrm>
              <a:off x="1752600" y="400271"/>
              <a:ext cx="5472113" cy="461869"/>
            </a:xfrm>
            <a:prstGeom prst="rect">
              <a:avLst/>
            </a:prstGeom>
            <a:noFill/>
            <a:ln w="9525">
              <a:noFill/>
              <a:miter lim="800000"/>
              <a:headEnd/>
              <a:tailEnd/>
            </a:ln>
            <a:effectLst/>
          </p:spPr>
          <p:txBody>
            <a:bodyPr wrap="none">
              <a:spAutoFit/>
            </a:bodyPr>
            <a:lstStyle/>
            <a:p>
              <a:pPr>
                <a:defRPr/>
              </a:pPr>
              <a:r>
                <a:rPr lang="ru-RU" sz="2400" b="1">
                  <a:solidFill>
                    <a:schemeClr val="bg1"/>
                  </a:solidFill>
                  <a:effectLst>
                    <a:outerShdw blurRad="38100" dist="38100" dir="2700000" algn="tl">
                      <a:srgbClr val="C0C0C0"/>
                    </a:outerShdw>
                  </a:effectLst>
                </a:rPr>
                <a:t>Администрация Тверской области</a:t>
              </a:r>
              <a:endParaRPr lang="en-US" sz="2400" b="1">
                <a:solidFill>
                  <a:schemeClr val="bg1"/>
                </a:solidFill>
                <a:effectLst>
                  <a:outerShdw blurRad="38100" dist="38100" dir="2700000" algn="tl">
                    <a:srgbClr val="C0C0C0"/>
                  </a:outerShdw>
                </a:effectLst>
              </a:endParaRPr>
            </a:p>
          </p:txBody>
        </p:sp>
        <p:grpSp>
          <p:nvGrpSpPr>
            <p:cNvPr id="5" name="Group 9"/>
            <p:cNvGrpSpPr>
              <a:grpSpLocks/>
            </p:cNvGrpSpPr>
            <p:nvPr/>
          </p:nvGrpSpPr>
          <p:grpSpPr bwMode="auto">
            <a:xfrm>
              <a:off x="0" y="0"/>
              <a:ext cx="9144000" cy="1493838"/>
              <a:chOff x="0" y="0"/>
              <a:chExt cx="9144000" cy="1493838"/>
            </a:xfrm>
          </p:grpSpPr>
          <p:pic>
            <p:nvPicPr>
              <p:cNvPr id="9" name="Picture 15" descr="22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149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5" descr="222"/>
              <p:cNvPicPr>
                <a:picLocks noChangeAspect="1" noChangeArrowheads="1"/>
              </p:cNvPicPr>
              <p:nvPr/>
            </p:nvPicPr>
            <p:blipFill>
              <a:blip r:embed="rId2" cstate="print">
                <a:extLst>
                  <a:ext uri="{28A0092B-C50C-407E-A947-70E740481C1C}">
                    <a14:useLocalDpi xmlns:a14="http://schemas.microsoft.com/office/drawing/2010/main" val="0"/>
                  </a:ext>
                </a:extLst>
              </a:blip>
              <a:srcRect l="82500"/>
              <a:stretch>
                <a:fillRect/>
              </a:stretch>
            </p:blipFill>
            <p:spPr bwMode="auto">
              <a:xfrm>
                <a:off x="0" y="0"/>
                <a:ext cx="1600200" cy="149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6" name="Picture 13" descr="logo.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3664" y="-2872"/>
              <a:ext cx="1137685" cy="149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5" descr="222"/>
            <p:cNvPicPr>
              <a:picLocks noChangeAspect="1" noChangeArrowheads="1"/>
            </p:cNvPicPr>
            <p:nvPr/>
          </p:nvPicPr>
          <p:blipFill>
            <a:blip r:embed="rId2" cstate="print">
              <a:extLst>
                <a:ext uri="{28A0092B-C50C-407E-A947-70E740481C1C}">
                  <a14:useLocalDpi xmlns:a14="http://schemas.microsoft.com/office/drawing/2010/main" val="0"/>
                </a:ext>
              </a:extLst>
            </a:blip>
            <a:srcRect l="82500" b="79596"/>
            <a:stretch>
              <a:fillRect/>
            </a:stretch>
          </p:blipFill>
          <p:spPr bwMode="auto">
            <a:xfrm>
              <a:off x="142240" y="0"/>
              <a:ext cx="1600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17"/>
            <p:cNvSpPr txBox="1">
              <a:spLocks noChangeArrowheads="1"/>
            </p:cNvSpPr>
            <p:nvPr/>
          </p:nvSpPr>
          <p:spPr bwMode="auto">
            <a:xfrm>
              <a:off x="304314" y="20720"/>
              <a:ext cx="121489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eaLnBrk="1" hangingPunct="1"/>
              <a:r>
                <a:rPr lang="ru-RU" sz="1100">
                  <a:solidFill>
                    <a:schemeClr val="bg1"/>
                  </a:solidFill>
                  <a:latin typeface="Times New Roman" pitchFamily="18" charset="0"/>
                  <a:cs typeface="Times New Roman" pitchFamily="18" charset="0"/>
                </a:rPr>
                <a:t>Тверская область</a:t>
              </a:r>
              <a:endParaRPr lang="en-US" sz="1100">
                <a:solidFill>
                  <a:schemeClr val="bg1"/>
                </a:solidFill>
                <a:latin typeface="Times New Roman" pitchFamily="18" charset="0"/>
                <a:cs typeface="Times New Roman" pitchFamily="18" charset="0"/>
              </a:endParaRPr>
            </a:p>
          </p:txBody>
        </p:sp>
      </p:grpSp>
      <p:sp>
        <p:nvSpPr>
          <p:cNvPr id="11" name="Rectangle 3"/>
          <p:cNvSpPr txBox="1">
            <a:spLocks noChangeArrowheads="1"/>
          </p:cNvSpPr>
          <p:nvPr/>
        </p:nvSpPr>
        <p:spPr bwMode="auto">
          <a:xfrm>
            <a:off x="1560513" y="333375"/>
            <a:ext cx="7127875" cy="676275"/>
          </a:xfrm>
          <a:prstGeom prst="rect">
            <a:avLst/>
          </a:prstGeom>
          <a:noFill/>
          <a:ln w="9525">
            <a:noFill/>
            <a:miter lim="800000"/>
            <a:headEnd/>
            <a:tailEnd/>
          </a:ln>
          <a:effectLst/>
        </p:spPr>
        <p:txBody>
          <a:bodyPr/>
          <a:lstStyle/>
          <a:p>
            <a:pPr>
              <a:defRPr/>
            </a:pPr>
            <a:endParaRPr lang="en-US" sz="3200" b="1">
              <a:solidFill>
                <a:schemeClr val="bg1"/>
              </a:solidFill>
              <a:effectLst>
                <a:outerShdw blurRad="38100" dist="38100" dir="2700000" algn="tl">
                  <a:srgbClr val="C0C0C0"/>
                </a:outerShdw>
              </a:effectLst>
              <a:latin typeface="Arial" charset="0"/>
              <a:cs typeface="Arial" charset="0"/>
            </a:endParaRPr>
          </a:p>
        </p:txBody>
      </p:sp>
      <p:sp>
        <p:nvSpPr>
          <p:cNvPr id="12" name="Прямоугольник 12"/>
          <p:cNvSpPr>
            <a:spLocks noChangeArrowheads="1"/>
          </p:cNvSpPr>
          <p:nvPr/>
        </p:nvSpPr>
        <p:spPr bwMode="auto">
          <a:xfrm>
            <a:off x="1357313" y="257175"/>
            <a:ext cx="74390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ru-RU" sz="2800" b="1" dirty="0" smtClean="0">
                <a:solidFill>
                  <a:srgbClr val="F9F9F9"/>
                </a:solidFill>
                <a:latin typeface="Times New Roman" pitchFamily="18" charset="0"/>
                <a:cs typeface="Times New Roman" pitchFamily="18" charset="0"/>
              </a:rPr>
              <a:t>Нормативные правовые акты</a:t>
            </a:r>
            <a:endParaRPr lang="ru-RU" sz="2800" dirty="0">
              <a:solidFill>
                <a:srgbClr val="F9F9F9"/>
              </a:solidFill>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0"/>
          <p:cNvGrpSpPr>
            <a:grpSpLocks/>
          </p:cNvGrpSpPr>
          <p:nvPr/>
        </p:nvGrpSpPr>
        <p:grpSpPr bwMode="auto">
          <a:xfrm>
            <a:off x="0" y="-3175"/>
            <a:ext cx="9144000" cy="1497013"/>
            <a:chOff x="0" y="-2872"/>
            <a:chExt cx="9144000" cy="1496710"/>
          </a:xfrm>
        </p:grpSpPr>
        <p:sp>
          <p:nvSpPr>
            <p:cNvPr id="3" name="Rectangle 17"/>
            <p:cNvSpPr>
              <a:spLocks noChangeArrowheads="1"/>
            </p:cNvSpPr>
            <p:nvPr/>
          </p:nvSpPr>
          <p:spPr bwMode="auto">
            <a:xfrm>
              <a:off x="1752600" y="400271"/>
              <a:ext cx="5472113" cy="461869"/>
            </a:xfrm>
            <a:prstGeom prst="rect">
              <a:avLst/>
            </a:prstGeom>
            <a:noFill/>
            <a:ln w="9525">
              <a:noFill/>
              <a:miter lim="800000"/>
              <a:headEnd/>
              <a:tailEnd/>
            </a:ln>
            <a:effectLst/>
          </p:spPr>
          <p:txBody>
            <a:bodyPr wrap="none">
              <a:spAutoFit/>
            </a:bodyPr>
            <a:lstStyle/>
            <a:p>
              <a:pPr>
                <a:defRPr/>
              </a:pPr>
              <a:r>
                <a:rPr lang="ru-RU" sz="2400" b="1">
                  <a:solidFill>
                    <a:schemeClr val="bg1"/>
                  </a:solidFill>
                  <a:effectLst>
                    <a:outerShdw blurRad="38100" dist="38100" dir="2700000" algn="tl">
                      <a:srgbClr val="C0C0C0"/>
                    </a:outerShdw>
                  </a:effectLst>
                </a:rPr>
                <a:t>Администрация Тверской области</a:t>
              </a:r>
              <a:endParaRPr lang="en-US" sz="2400" b="1">
                <a:solidFill>
                  <a:schemeClr val="bg1"/>
                </a:solidFill>
                <a:effectLst>
                  <a:outerShdw blurRad="38100" dist="38100" dir="2700000" algn="tl">
                    <a:srgbClr val="C0C0C0"/>
                  </a:outerShdw>
                </a:effectLst>
              </a:endParaRPr>
            </a:p>
          </p:txBody>
        </p:sp>
        <p:grpSp>
          <p:nvGrpSpPr>
            <p:cNvPr id="4" name="Group 9"/>
            <p:cNvGrpSpPr>
              <a:grpSpLocks/>
            </p:cNvGrpSpPr>
            <p:nvPr/>
          </p:nvGrpSpPr>
          <p:grpSpPr bwMode="auto">
            <a:xfrm>
              <a:off x="0" y="0"/>
              <a:ext cx="9144000" cy="1493838"/>
              <a:chOff x="0" y="0"/>
              <a:chExt cx="9144000" cy="1493838"/>
            </a:xfrm>
          </p:grpSpPr>
          <p:pic>
            <p:nvPicPr>
              <p:cNvPr id="8" name="Picture 15" descr="22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149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5" descr="222"/>
              <p:cNvPicPr>
                <a:picLocks noChangeAspect="1" noChangeArrowheads="1"/>
              </p:cNvPicPr>
              <p:nvPr/>
            </p:nvPicPr>
            <p:blipFill>
              <a:blip r:embed="rId2" cstate="print">
                <a:extLst>
                  <a:ext uri="{28A0092B-C50C-407E-A947-70E740481C1C}">
                    <a14:useLocalDpi xmlns:a14="http://schemas.microsoft.com/office/drawing/2010/main" val="0"/>
                  </a:ext>
                </a:extLst>
              </a:blip>
              <a:srcRect l="82500"/>
              <a:stretch>
                <a:fillRect/>
              </a:stretch>
            </p:blipFill>
            <p:spPr bwMode="auto">
              <a:xfrm>
                <a:off x="0" y="0"/>
                <a:ext cx="1600200" cy="149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5" name="Picture 13" descr="logo.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3664" y="-2872"/>
              <a:ext cx="1137685" cy="149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5" descr="222"/>
            <p:cNvPicPr>
              <a:picLocks noChangeAspect="1" noChangeArrowheads="1"/>
            </p:cNvPicPr>
            <p:nvPr/>
          </p:nvPicPr>
          <p:blipFill>
            <a:blip r:embed="rId2" cstate="print">
              <a:extLst>
                <a:ext uri="{28A0092B-C50C-407E-A947-70E740481C1C}">
                  <a14:useLocalDpi xmlns:a14="http://schemas.microsoft.com/office/drawing/2010/main" val="0"/>
                </a:ext>
              </a:extLst>
            </a:blip>
            <a:srcRect l="82500" b="79596"/>
            <a:stretch>
              <a:fillRect/>
            </a:stretch>
          </p:blipFill>
          <p:spPr bwMode="auto">
            <a:xfrm>
              <a:off x="142240" y="0"/>
              <a:ext cx="1600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17"/>
            <p:cNvSpPr txBox="1">
              <a:spLocks noChangeArrowheads="1"/>
            </p:cNvSpPr>
            <p:nvPr/>
          </p:nvSpPr>
          <p:spPr bwMode="auto">
            <a:xfrm>
              <a:off x="304314" y="20720"/>
              <a:ext cx="121489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eaLnBrk="1" hangingPunct="1"/>
              <a:r>
                <a:rPr lang="ru-RU" sz="1100">
                  <a:solidFill>
                    <a:schemeClr val="bg1"/>
                  </a:solidFill>
                  <a:latin typeface="Times New Roman" pitchFamily="18" charset="0"/>
                  <a:cs typeface="Times New Roman" pitchFamily="18" charset="0"/>
                </a:rPr>
                <a:t>Тверская область</a:t>
              </a:r>
              <a:endParaRPr lang="en-US" sz="1100">
                <a:solidFill>
                  <a:schemeClr val="bg1"/>
                </a:solidFill>
                <a:latin typeface="Times New Roman" pitchFamily="18" charset="0"/>
                <a:cs typeface="Times New Roman" pitchFamily="18" charset="0"/>
              </a:endParaRPr>
            </a:p>
          </p:txBody>
        </p:sp>
      </p:grpSp>
      <p:sp>
        <p:nvSpPr>
          <p:cNvPr id="10" name="Rectangle 3"/>
          <p:cNvSpPr txBox="1">
            <a:spLocks noChangeArrowheads="1"/>
          </p:cNvSpPr>
          <p:nvPr/>
        </p:nvSpPr>
        <p:spPr bwMode="auto">
          <a:xfrm>
            <a:off x="1560513" y="333375"/>
            <a:ext cx="7127875" cy="676275"/>
          </a:xfrm>
          <a:prstGeom prst="rect">
            <a:avLst/>
          </a:prstGeom>
          <a:noFill/>
          <a:ln w="9525">
            <a:noFill/>
            <a:miter lim="800000"/>
            <a:headEnd/>
            <a:tailEnd/>
          </a:ln>
          <a:effectLst/>
        </p:spPr>
        <p:txBody>
          <a:bodyPr/>
          <a:lstStyle/>
          <a:p>
            <a:pPr>
              <a:defRPr/>
            </a:pPr>
            <a:endParaRPr lang="en-US" sz="3200" b="1">
              <a:solidFill>
                <a:schemeClr val="bg1"/>
              </a:solidFill>
              <a:effectLst>
                <a:outerShdw blurRad="38100" dist="38100" dir="2700000" algn="tl">
                  <a:srgbClr val="C0C0C0"/>
                </a:outerShdw>
              </a:effectLst>
              <a:latin typeface="Arial" charset="0"/>
              <a:cs typeface="Arial" charset="0"/>
            </a:endParaRPr>
          </a:p>
        </p:txBody>
      </p:sp>
      <p:sp>
        <p:nvSpPr>
          <p:cNvPr id="11" name="Прямоугольник 12"/>
          <p:cNvSpPr>
            <a:spLocks noChangeArrowheads="1"/>
          </p:cNvSpPr>
          <p:nvPr/>
        </p:nvSpPr>
        <p:spPr bwMode="auto">
          <a:xfrm>
            <a:off x="1357313" y="68917"/>
            <a:ext cx="743902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0"/>
              </a:spcBef>
              <a:buFontTx/>
              <a:buNone/>
            </a:pPr>
            <a:r>
              <a:rPr lang="ru-RU" sz="2800" b="1" dirty="0" smtClean="0">
                <a:solidFill>
                  <a:schemeClr val="bg1"/>
                </a:solidFill>
                <a:latin typeface="Times New Roman" panose="02020603050405020304" pitchFamily="18" charset="0"/>
                <a:cs typeface="Times New Roman" panose="02020603050405020304" pitchFamily="18" charset="0"/>
              </a:rPr>
              <a:t>НОВАЦИИ БЮДЖЕТНОГО ЗАКОНОДАТЕЛЬСТВА</a:t>
            </a:r>
            <a:endParaRPr lang="ru-RU" altLang="ru-RU" sz="2800" b="1" dirty="0">
              <a:solidFill>
                <a:schemeClr val="bg1"/>
              </a:solidFill>
              <a:latin typeface="Times New Roman" pitchFamily="18" charset="0"/>
              <a:cs typeface="Times New Roman" pitchFamily="18" charset="0"/>
            </a:endParaRPr>
          </a:p>
        </p:txBody>
      </p:sp>
      <p:sp>
        <p:nvSpPr>
          <p:cNvPr id="12" name="Прямоугольник 11"/>
          <p:cNvSpPr/>
          <p:nvPr/>
        </p:nvSpPr>
        <p:spPr>
          <a:xfrm>
            <a:off x="1" y="1699569"/>
            <a:ext cx="9144000" cy="707886"/>
          </a:xfrm>
          <a:prstGeom prst="rect">
            <a:avLst/>
          </a:prstGeom>
        </p:spPr>
        <p:txBody>
          <a:bodyPr wrap="square">
            <a:spAutoFit/>
          </a:bodyPr>
          <a:lstStyle/>
          <a:p>
            <a:pPr algn="ctr"/>
            <a:r>
              <a:rPr lang="ru-RU" sz="2000" b="1" dirty="0">
                <a:latin typeface="Times New Roman" panose="02020603050405020304" pitchFamily="18" charset="0"/>
                <a:cs typeface="Times New Roman" panose="02020603050405020304" pitchFamily="18" charset="0"/>
              </a:rPr>
              <a:t>БЮДЖЕТНЫЙ КОДЕКС РОССИЙСКОЙ ФЕДЕРАЦИИ</a:t>
            </a:r>
            <a:endParaRPr lang="ru-RU" sz="2000" dirty="0">
              <a:latin typeface="Times New Roman" panose="02020603050405020304" pitchFamily="18" charset="0"/>
              <a:cs typeface="Times New Roman" panose="02020603050405020304" pitchFamily="18" charset="0"/>
            </a:endParaRPr>
          </a:p>
          <a:p>
            <a:pPr algn="ctr"/>
            <a:r>
              <a:rPr lang="ru-RU" sz="2000" dirty="0">
                <a:latin typeface="Times New Roman" panose="02020603050405020304" pitchFamily="18" charset="0"/>
                <a:cs typeface="Times New Roman" panose="02020603050405020304" pitchFamily="18" charset="0"/>
              </a:rPr>
              <a:t>(в редакции федерального закона № 178-ФЗ)</a:t>
            </a:r>
          </a:p>
        </p:txBody>
      </p:sp>
      <p:sp>
        <p:nvSpPr>
          <p:cNvPr id="13" name="Прямоугольник 12"/>
          <p:cNvSpPr/>
          <p:nvPr/>
        </p:nvSpPr>
        <p:spPr>
          <a:xfrm>
            <a:off x="161364" y="2528463"/>
            <a:ext cx="8807824" cy="4016484"/>
          </a:xfrm>
          <a:prstGeom prst="rect">
            <a:avLst/>
          </a:prstGeom>
        </p:spPr>
        <p:txBody>
          <a:bodyPr wrap="square">
            <a:spAutoFit/>
          </a:bodyPr>
          <a:lstStyle/>
          <a:p>
            <a:pPr algn="just"/>
            <a:r>
              <a:rPr lang="ru-RU" sz="1500" b="1" dirty="0">
                <a:solidFill>
                  <a:srgbClr val="006600"/>
                </a:solidFill>
                <a:latin typeface="Times New Roman" panose="02020603050405020304" pitchFamily="18" charset="0"/>
                <a:cs typeface="Times New Roman" panose="02020603050405020304" pitchFamily="18" charset="0"/>
              </a:rPr>
              <a:t>Статья 130. Условия предоставления межбюджетных трансфертов из федерального бюджета</a:t>
            </a:r>
          </a:p>
          <a:p>
            <a:pPr algn="just"/>
            <a:r>
              <a:rPr lang="ru-RU" sz="1500" dirty="0" smtClean="0">
                <a:latin typeface="Times New Roman" panose="02020603050405020304" pitchFamily="18" charset="0"/>
                <a:cs typeface="Times New Roman" panose="02020603050405020304" pitchFamily="18" charset="0"/>
              </a:rPr>
              <a:t>6</a:t>
            </a:r>
            <a:r>
              <a:rPr lang="ru-RU" sz="1500" dirty="0">
                <a:latin typeface="Times New Roman" panose="02020603050405020304" pitchFamily="18" charset="0"/>
                <a:cs typeface="Times New Roman" panose="02020603050405020304" pitchFamily="18" charset="0"/>
              </a:rPr>
              <a:t>. ….</a:t>
            </a:r>
          </a:p>
          <a:p>
            <a:pPr algn="just"/>
            <a:r>
              <a:rPr lang="ru-RU" sz="1500" b="1" dirty="0">
                <a:solidFill>
                  <a:srgbClr val="002060"/>
                </a:solidFill>
                <a:latin typeface="Times New Roman" panose="02020603050405020304" pitchFamily="18" charset="0"/>
                <a:cs typeface="Times New Roman" panose="02020603050405020304" pitchFamily="18" charset="0"/>
              </a:rPr>
              <a:t>Предоставление межбюджетных трансфертов из федерального бюджета </a:t>
            </a:r>
            <a:r>
              <a:rPr lang="ru-RU" sz="1500" dirty="0">
                <a:latin typeface="Times New Roman" panose="02020603050405020304" pitchFamily="18" charset="0"/>
                <a:cs typeface="Times New Roman" panose="02020603050405020304" pitchFamily="18" charset="0"/>
              </a:rPr>
              <a:t>бюджету субъекта Российской Федерации в форме субсидий, субвенций и иных межбюджетных трансфертов, имеющих целевое назначение, за исключением межбюджетных трансфертов, включенных в перечень, утвержденный Правительством Российской Федерации, </a:t>
            </a:r>
            <a:r>
              <a:rPr lang="ru-RU" sz="1500" b="1" dirty="0">
                <a:solidFill>
                  <a:srgbClr val="002060"/>
                </a:solidFill>
                <a:latin typeface="Times New Roman" panose="02020603050405020304" pitchFamily="18" charset="0"/>
                <a:cs typeface="Times New Roman" panose="02020603050405020304" pitchFamily="18" charset="0"/>
              </a:rPr>
              <a:t>осуществляется в пределах суммы, необходимой для оплаты денежных обязательств </a:t>
            </a:r>
            <a:r>
              <a:rPr lang="ru-RU" sz="1500" dirty="0">
                <a:latin typeface="Times New Roman" panose="02020603050405020304" pitchFamily="18" charset="0"/>
                <a:cs typeface="Times New Roman" panose="02020603050405020304" pitchFamily="18" charset="0"/>
              </a:rPr>
              <a:t>по расходам получателей средств бюджета субъекта Российской Федерации, источником финансового обеспечения которых являются такие межбюджетные трансферты.</a:t>
            </a:r>
          </a:p>
          <a:p>
            <a:pPr algn="just"/>
            <a:endParaRPr lang="ru-RU" sz="1500" dirty="0">
              <a:latin typeface="Times New Roman" panose="02020603050405020304" pitchFamily="18" charset="0"/>
              <a:cs typeface="Times New Roman" panose="02020603050405020304" pitchFamily="18" charset="0"/>
            </a:endParaRPr>
          </a:p>
          <a:p>
            <a:pPr algn="just"/>
            <a:r>
              <a:rPr lang="ru-RU" sz="1500" b="1" dirty="0">
                <a:solidFill>
                  <a:srgbClr val="002060"/>
                </a:solidFill>
                <a:latin typeface="Times New Roman" panose="02020603050405020304" pitchFamily="18" charset="0"/>
                <a:cs typeface="Times New Roman" panose="02020603050405020304" pitchFamily="18" charset="0"/>
              </a:rPr>
              <a:t>Полномочия получателя средств федерального бюджета </a:t>
            </a:r>
            <a:r>
              <a:rPr lang="ru-RU" sz="1500" dirty="0">
                <a:latin typeface="Times New Roman" panose="02020603050405020304" pitchFamily="18" charset="0"/>
                <a:cs typeface="Times New Roman" panose="02020603050405020304" pitchFamily="18" charset="0"/>
              </a:rPr>
              <a:t>по перечислению межбюджетных трансфертов, предоставляемых из федерального бюджета бюджету субъекта Российской Федерации в форме субсидий, субвенций и иных межбюджетных трансфертов, имеющих целевое назначение, в пределах суммы, необходимой для оплаты денежных обязательств по расходам получателей средств бюджета субъекта Российской Федерации, источником финансового обеспечения которых являются такие межбюджетные трансферты, </a:t>
            </a:r>
            <a:r>
              <a:rPr lang="ru-RU" sz="1500" b="1" dirty="0">
                <a:solidFill>
                  <a:srgbClr val="002060"/>
                </a:solidFill>
                <a:latin typeface="Times New Roman" panose="02020603050405020304" pitchFamily="18" charset="0"/>
                <a:cs typeface="Times New Roman" panose="02020603050405020304" pitchFamily="18" charset="0"/>
              </a:rPr>
              <a:t>осуществляются территориальными органами Федерального казначейства в порядке, установленном Федеральным казначейством.</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0"/>
          <p:cNvGrpSpPr>
            <a:grpSpLocks/>
          </p:cNvGrpSpPr>
          <p:nvPr/>
        </p:nvGrpSpPr>
        <p:grpSpPr bwMode="auto">
          <a:xfrm>
            <a:off x="0" y="-3175"/>
            <a:ext cx="9144000" cy="1497013"/>
            <a:chOff x="0" y="-2872"/>
            <a:chExt cx="9144000" cy="1496710"/>
          </a:xfrm>
        </p:grpSpPr>
        <p:sp>
          <p:nvSpPr>
            <p:cNvPr id="3" name="Rectangle 17"/>
            <p:cNvSpPr>
              <a:spLocks noChangeArrowheads="1"/>
            </p:cNvSpPr>
            <p:nvPr/>
          </p:nvSpPr>
          <p:spPr bwMode="auto">
            <a:xfrm>
              <a:off x="1752600" y="400271"/>
              <a:ext cx="5472113" cy="461869"/>
            </a:xfrm>
            <a:prstGeom prst="rect">
              <a:avLst/>
            </a:prstGeom>
            <a:noFill/>
            <a:ln w="9525">
              <a:noFill/>
              <a:miter lim="800000"/>
              <a:headEnd/>
              <a:tailEnd/>
            </a:ln>
            <a:effectLst/>
          </p:spPr>
          <p:txBody>
            <a:bodyPr wrap="none">
              <a:spAutoFit/>
            </a:bodyPr>
            <a:lstStyle/>
            <a:p>
              <a:pPr>
                <a:defRPr/>
              </a:pPr>
              <a:r>
                <a:rPr lang="ru-RU" sz="2400" b="1">
                  <a:solidFill>
                    <a:schemeClr val="bg1"/>
                  </a:solidFill>
                  <a:effectLst>
                    <a:outerShdw blurRad="38100" dist="38100" dir="2700000" algn="tl">
                      <a:srgbClr val="C0C0C0"/>
                    </a:outerShdw>
                  </a:effectLst>
                </a:rPr>
                <a:t>Администрация Тверской области</a:t>
              </a:r>
              <a:endParaRPr lang="en-US" sz="2400" b="1">
                <a:solidFill>
                  <a:schemeClr val="bg1"/>
                </a:solidFill>
                <a:effectLst>
                  <a:outerShdw blurRad="38100" dist="38100" dir="2700000" algn="tl">
                    <a:srgbClr val="C0C0C0"/>
                  </a:outerShdw>
                </a:effectLst>
              </a:endParaRPr>
            </a:p>
          </p:txBody>
        </p:sp>
        <p:grpSp>
          <p:nvGrpSpPr>
            <p:cNvPr id="4" name="Group 9"/>
            <p:cNvGrpSpPr>
              <a:grpSpLocks/>
            </p:cNvGrpSpPr>
            <p:nvPr/>
          </p:nvGrpSpPr>
          <p:grpSpPr bwMode="auto">
            <a:xfrm>
              <a:off x="0" y="0"/>
              <a:ext cx="9144000" cy="1493838"/>
              <a:chOff x="0" y="0"/>
              <a:chExt cx="9144000" cy="1493838"/>
            </a:xfrm>
          </p:grpSpPr>
          <p:pic>
            <p:nvPicPr>
              <p:cNvPr id="8" name="Picture 15" descr="22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149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5" descr="222"/>
              <p:cNvPicPr>
                <a:picLocks noChangeAspect="1" noChangeArrowheads="1"/>
              </p:cNvPicPr>
              <p:nvPr/>
            </p:nvPicPr>
            <p:blipFill>
              <a:blip r:embed="rId2" cstate="print">
                <a:extLst>
                  <a:ext uri="{28A0092B-C50C-407E-A947-70E740481C1C}">
                    <a14:useLocalDpi xmlns:a14="http://schemas.microsoft.com/office/drawing/2010/main" val="0"/>
                  </a:ext>
                </a:extLst>
              </a:blip>
              <a:srcRect l="82500"/>
              <a:stretch>
                <a:fillRect/>
              </a:stretch>
            </p:blipFill>
            <p:spPr bwMode="auto">
              <a:xfrm>
                <a:off x="0" y="0"/>
                <a:ext cx="1600200" cy="149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5" name="Picture 13" descr="logo.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3664" y="-2872"/>
              <a:ext cx="1137685" cy="149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5" descr="222"/>
            <p:cNvPicPr>
              <a:picLocks noChangeAspect="1" noChangeArrowheads="1"/>
            </p:cNvPicPr>
            <p:nvPr/>
          </p:nvPicPr>
          <p:blipFill>
            <a:blip r:embed="rId2" cstate="print">
              <a:extLst>
                <a:ext uri="{28A0092B-C50C-407E-A947-70E740481C1C}">
                  <a14:useLocalDpi xmlns:a14="http://schemas.microsoft.com/office/drawing/2010/main" val="0"/>
                </a:ext>
              </a:extLst>
            </a:blip>
            <a:srcRect l="82500" b="79596"/>
            <a:stretch>
              <a:fillRect/>
            </a:stretch>
          </p:blipFill>
          <p:spPr bwMode="auto">
            <a:xfrm>
              <a:off x="142240" y="0"/>
              <a:ext cx="1600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17"/>
            <p:cNvSpPr txBox="1">
              <a:spLocks noChangeArrowheads="1"/>
            </p:cNvSpPr>
            <p:nvPr/>
          </p:nvSpPr>
          <p:spPr bwMode="auto">
            <a:xfrm>
              <a:off x="304314" y="20720"/>
              <a:ext cx="121489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eaLnBrk="1" hangingPunct="1"/>
              <a:r>
                <a:rPr lang="ru-RU" sz="1100">
                  <a:solidFill>
                    <a:schemeClr val="bg1"/>
                  </a:solidFill>
                  <a:latin typeface="Times New Roman" pitchFamily="18" charset="0"/>
                  <a:cs typeface="Times New Roman" pitchFamily="18" charset="0"/>
                </a:rPr>
                <a:t>Тверская область</a:t>
              </a:r>
              <a:endParaRPr lang="en-US" sz="1100">
                <a:solidFill>
                  <a:schemeClr val="bg1"/>
                </a:solidFill>
                <a:latin typeface="Times New Roman" pitchFamily="18" charset="0"/>
                <a:cs typeface="Times New Roman" pitchFamily="18" charset="0"/>
              </a:endParaRPr>
            </a:p>
          </p:txBody>
        </p:sp>
      </p:grpSp>
      <p:sp>
        <p:nvSpPr>
          <p:cNvPr id="10" name="Rectangle 3"/>
          <p:cNvSpPr txBox="1">
            <a:spLocks noChangeArrowheads="1"/>
          </p:cNvSpPr>
          <p:nvPr/>
        </p:nvSpPr>
        <p:spPr bwMode="auto">
          <a:xfrm>
            <a:off x="1560513" y="333375"/>
            <a:ext cx="7127875" cy="676275"/>
          </a:xfrm>
          <a:prstGeom prst="rect">
            <a:avLst/>
          </a:prstGeom>
          <a:noFill/>
          <a:ln w="9525">
            <a:noFill/>
            <a:miter lim="800000"/>
            <a:headEnd/>
            <a:tailEnd/>
          </a:ln>
          <a:effectLst/>
        </p:spPr>
        <p:txBody>
          <a:bodyPr/>
          <a:lstStyle/>
          <a:p>
            <a:pPr>
              <a:defRPr/>
            </a:pPr>
            <a:endParaRPr lang="en-US" sz="3200" b="1">
              <a:solidFill>
                <a:schemeClr val="bg1"/>
              </a:solidFill>
              <a:effectLst>
                <a:outerShdw blurRad="38100" dist="38100" dir="2700000" algn="tl">
                  <a:srgbClr val="C0C0C0"/>
                </a:outerShdw>
              </a:effectLst>
              <a:latin typeface="Arial" charset="0"/>
              <a:cs typeface="Arial" charset="0"/>
            </a:endParaRPr>
          </a:p>
        </p:txBody>
      </p:sp>
      <p:sp>
        <p:nvSpPr>
          <p:cNvPr id="13" name="Прямоугольник 12"/>
          <p:cNvSpPr/>
          <p:nvPr/>
        </p:nvSpPr>
        <p:spPr>
          <a:xfrm>
            <a:off x="188258" y="1748117"/>
            <a:ext cx="8754035" cy="4909036"/>
          </a:xfrm>
          <a:prstGeom prst="rect">
            <a:avLst/>
          </a:prstGeom>
        </p:spPr>
        <p:txBody>
          <a:bodyPr wrap="square">
            <a:spAutoFit/>
          </a:bodyPr>
          <a:lstStyle/>
          <a:p>
            <a:pPr algn="just"/>
            <a:r>
              <a:rPr lang="ru-RU" sz="1500" b="1" dirty="0">
                <a:solidFill>
                  <a:srgbClr val="006600"/>
                </a:solidFill>
                <a:latin typeface="Times New Roman" panose="02020603050405020304" pitchFamily="18" charset="0"/>
                <a:cs typeface="Times New Roman" panose="02020603050405020304" pitchFamily="18" charset="0"/>
              </a:rPr>
              <a:t>Статья 132. Субсидии бюджетам субъектов Российской Федерации из федерального </a:t>
            </a:r>
            <a:r>
              <a:rPr lang="ru-RU" sz="1500" b="1" dirty="0" smtClean="0">
                <a:solidFill>
                  <a:srgbClr val="006600"/>
                </a:solidFill>
                <a:latin typeface="Times New Roman" panose="02020603050405020304" pitchFamily="18" charset="0"/>
                <a:cs typeface="Times New Roman" panose="02020603050405020304" pitchFamily="18" charset="0"/>
              </a:rPr>
              <a:t>бюджета</a:t>
            </a:r>
            <a:endParaRPr lang="ru-RU" sz="1500" dirty="0">
              <a:latin typeface="Times New Roman" panose="02020603050405020304" pitchFamily="18" charset="0"/>
              <a:cs typeface="Times New Roman" panose="02020603050405020304" pitchFamily="18" charset="0"/>
            </a:endParaRPr>
          </a:p>
          <a:p>
            <a:pPr algn="just"/>
            <a:r>
              <a:rPr lang="ru-RU" sz="1500" b="1" dirty="0">
                <a:latin typeface="Times New Roman" panose="02020603050405020304" pitchFamily="18" charset="0"/>
                <a:cs typeface="Times New Roman" panose="02020603050405020304" pitchFamily="18" charset="0"/>
              </a:rPr>
              <a:t>7. </a:t>
            </a:r>
            <a:r>
              <a:rPr lang="ru-RU" sz="1500" dirty="0">
                <a:latin typeface="Times New Roman" panose="02020603050405020304" pitchFamily="18" charset="0"/>
                <a:cs typeface="Times New Roman" panose="02020603050405020304" pitchFamily="18" charset="0"/>
              </a:rPr>
              <a:t>Перечисление из федерального бюджета субсидии бюджету субъекта Российской Федерации осуществляется Федеральным казначейством в соответствии с переданными ему полномочиями получателя средств федерального бюджета в порядке, установленном Федеральным казначейством, </a:t>
            </a:r>
            <a:r>
              <a:rPr lang="ru-RU" sz="1500" b="1" dirty="0">
                <a:solidFill>
                  <a:srgbClr val="002060"/>
                </a:solidFill>
                <a:latin typeface="Times New Roman" panose="02020603050405020304" pitchFamily="18" charset="0"/>
                <a:cs typeface="Times New Roman" panose="02020603050405020304" pitchFamily="18" charset="0"/>
              </a:rPr>
              <a:t>после проведения санкционирования оплаты денежных обязательств по расходам получателей средств бюджета субъекта Российской Федерации</a:t>
            </a:r>
            <a:r>
              <a:rPr lang="ru-RU" sz="1500" dirty="0">
                <a:latin typeface="Times New Roman" panose="02020603050405020304" pitchFamily="18" charset="0"/>
                <a:cs typeface="Times New Roman" panose="02020603050405020304" pitchFamily="18" charset="0"/>
              </a:rPr>
              <a:t> (после проверки документов, подтверждающих осуществление расходов бюджета субъекта Российской Федерации), в целях софинансирования которых предоставляется субсидия, </a:t>
            </a:r>
            <a:r>
              <a:rPr lang="ru-RU" sz="1500" b="1" dirty="0">
                <a:solidFill>
                  <a:srgbClr val="002060"/>
                </a:solidFill>
                <a:latin typeface="Times New Roman" panose="02020603050405020304" pitchFamily="18" charset="0"/>
                <a:cs typeface="Times New Roman" panose="02020603050405020304" pitchFamily="18" charset="0"/>
              </a:rPr>
              <a:t>в порядке, установленном Министерством финансов Российской Федерации</a:t>
            </a:r>
            <a:r>
              <a:rPr lang="ru-RU" sz="1500" b="1" dirty="0" smtClean="0">
                <a:solidFill>
                  <a:srgbClr val="002060"/>
                </a:solidFill>
                <a:latin typeface="Times New Roman" panose="02020603050405020304" pitchFamily="18" charset="0"/>
                <a:cs typeface="Times New Roman" panose="02020603050405020304" pitchFamily="18" charset="0"/>
              </a:rPr>
              <a:t>.</a:t>
            </a:r>
          </a:p>
          <a:p>
            <a:pPr algn="just"/>
            <a:endParaRPr lang="ru-RU" sz="1500" b="1" dirty="0" smtClean="0">
              <a:solidFill>
                <a:srgbClr val="002060"/>
              </a:solidFill>
              <a:latin typeface="Times New Roman" panose="02020603050405020304" pitchFamily="18" charset="0"/>
              <a:cs typeface="Times New Roman" panose="02020603050405020304" pitchFamily="18" charset="0"/>
            </a:endParaRPr>
          </a:p>
          <a:p>
            <a:pPr algn="just"/>
            <a:r>
              <a:rPr lang="ru-RU" sz="1400" b="1" dirty="0" smtClean="0">
                <a:solidFill>
                  <a:srgbClr val="006600"/>
                </a:solidFill>
                <a:latin typeface="Times New Roman" panose="02020603050405020304" pitchFamily="18" charset="0"/>
                <a:cs typeface="Times New Roman" panose="02020603050405020304" pitchFamily="18" charset="0"/>
              </a:rPr>
              <a:t>Статья 136. Основные условия предоставления межбюджетных трансфертов из бюджетов субъектов Российской Федерации</a:t>
            </a:r>
          </a:p>
          <a:p>
            <a:pPr algn="just"/>
            <a:r>
              <a:rPr lang="ru-RU" sz="1400" dirty="0" smtClean="0"/>
              <a:t> </a:t>
            </a:r>
            <a:r>
              <a:rPr lang="ru-RU" sz="1500" b="1" dirty="0" smtClean="0">
                <a:latin typeface="Times New Roman" panose="02020603050405020304" pitchFamily="18" charset="0"/>
                <a:cs typeface="Times New Roman" panose="02020603050405020304" pitchFamily="18" charset="0"/>
              </a:rPr>
              <a:t>7.1. </a:t>
            </a:r>
            <a:r>
              <a:rPr lang="ru-RU" sz="1500" b="1" dirty="0" smtClean="0">
                <a:solidFill>
                  <a:srgbClr val="002060"/>
                </a:solidFill>
                <a:latin typeface="Times New Roman" panose="02020603050405020304" pitchFamily="18" charset="0"/>
                <a:cs typeface="Times New Roman" panose="02020603050405020304" pitchFamily="18" charset="0"/>
              </a:rPr>
              <a:t>В соответствии с законом субъекта Российской Федерации о бюджете субъекта Российской Федерации</a:t>
            </a:r>
            <a:r>
              <a:rPr lang="ru-RU" sz="1500" dirty="0" smtClean="0">
                <a:latin typeface="Times New Roman" panose="02020603050405020304" pitchFamily="18" charset="0"/>
                <a:cs typeface="Times New Roman" panose="02020603050405020304" pitchFamily="18" charset="0"/>
              </a:rPr>
              <a:t> территориальным органам Федерального казначейства </a:t>
            </a:r>
            <a:r>
              <a:rPr lang="ru-RU" sz="1500" b="1" dirty="0" smtClean="0">
                <a:solidFill>
                  <a:srgbClr val="002060"/>
                </a:solidFill>
                <a:latin typeface="Times New Roman" panose="02020603050405020304" pitchFamily="18" charset="0"/>
                <a:cs typeface="Times New Roman" panose="02020603050405020304" pitchFamily="18" charset="0"/>
              </a:rPr>
              <a:t>могут быть переданы на основании решений главных распорядителей средств бюджета субъекта Российской Федерации полномочия получателя средств бюджета субъекта Российской Федерации по перечислению межбюджетных трансфертов</a:t>
            </a:r>
            <a:r>
              <a:rPr lang="ru-RU" sz="1500" dirty="0" smtClean="0">
                <a:latin typeface="Times New Roman" panose="02020603050405020304" pitchFamily="18" charset="0"/>
                <a:cs typeface="Times New Roman" panose="02020603050405020304" pitchFamily="18" charset="0"/>
              </a:rPr>
              <a:t>, предоставляемых из бюджета субъекта Российской Федерации местному бюджету в форме субсидий, субвенций и иных межбюджетных трансфертов, имеющих целевое назначение, </a:t>
            </a:r>
            <a:r>
              <a:rPr lang="ru-RU" sz="1500" b="1" dirty="0" smtClean="0">
                <a:solidFill>
                  <a:srgbClr val="002060"/>
                </a:solidFill>
                <a:latin typeface="Times New Roman" panose="02020603050405020304" pitchFamily="18" charset="0"/>
                <a:cs typeface="Times New Roman" panose="02020603050405020304" pitchFamily="18" charset="0"/>
              </a:rPr>
              <a:t>в пределах суммы, необходимой для оплаты денежных обязательств по расходам получателей средств местного бюджета,</a:t>
            </a:r>
            <a:r>
              <a:rPr lang="ru-RU" sz="1500" dirty="0" smtClean="0">
                <a:latin typeface="Times New Roman" panose="02020603050405020304" pitchFamily="18" charset="0"/>
                <a:cs typeface="Times New Roman" panose="02020603050405020304" pitchFamily="18" charset="0"/>
              </a:rPr>
              <a:t> источником финансового обеспечения которых являются такие межбюджетные трансферты, в порядке, установленном Федеральным казначейством.</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161487"/>
            <a:ext cx="9144000" cy="1323439"/>
          </a:xfrm>
          <a:prstGeom prst="rect">
            <a:avLst/>
          </a:prstGeom>
        </p:spPr>
        <p:txBody>
          <a:bodyPr wrap="square">
            <a:spAutoFit/>
          </a:bodyPr>
          <a:lstStyle/>
          <a:p>
            <a:pPr algn="ctr"/>
            <a:r>
              <a:rPr lang="ru-RU" sz="2000" b="1" dirty="0" smtClean="0">
                <a:latin typeface="Times New Roman" panose="02020603050405020304" pitchFamily="18" charset="0"/>
                <a:cs typeface="Times New Roman" panose="02020603050405020304" pitchFamily="18" charset="0"/>
              </a:rPr>
              <a:t>ПОСТАНОВЛЕНИЕ от 30 сентября 2014 г. N 999</a:t>
            </a:r>
          </a:p>
          <a:p>
            <a:pPr algn="ctr"/>
            <a:r>
              <a:rPr lang="ru-RU" sz="2000" b="1" dirty="0" smtClean="0">
                <a:latin typeface="Times New Roman" panose="02020603050405020304" pitchFamily="18" charset="0"/>
                <a:cs typeface="Times New Roman" panose="02020603050405020304" pitchFamily="18" charset="0"/>
              </a:rPr>
              <a:t> О ФОРМИРОВАНИИ, ПРЕДОСТАВЛЕНИИ И РАСПРЕДЕЛЕНИИ</a:t>
            </a:r>
          </a:p>
          <a:p>
            <a:pPr algn="ctr"/>
            <a:r>
              <a:rPr lang="ru-RU" sz="2000" b="1" dirty="0" smtClean="0">
                <a:latin typeface="Times New Roman" panose="02020603050405020304" pitchFamily="18" charset="0"/>
                <a:cs typeface="Times New Roman" panose="02020603050405020304" pitchFamily="18" charset="0"/>
              </a:rPr>
              <a:t>СУБСИДИЙ ИЗ ФЕДЕРАЛЬНОГО БЮДЖЕТА БЮДЖЕТАМ СУБЪЕКТОВ</a:t>
            </a:r>
          </a:p>
          <a:p>
            <a:pPr algn="ctr"/>
            <a:r>
              <a:rPr lang="ru-RU" sz="2000" b="1" dirty="0" smtClean="0">
                <a:latin typeface="Times New Roman" panose="02020603050405020304" pitchFamily="18" charset="0"/>
                <a:cs typeface="Times New Roman" panose="02020603050405020304" pitchFamily="18" charset="0"/>
              </a:rPr>
              <a:t>РОССИЙСКОЙ ФЕДЕРАЦИИ</a:t>
            </a:r>
            <a:endParaRPr lang="ru-RU" sz="2000" b="1" dirty="0">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165100" y="1466426"/>
            <a:ext cx="8826500" cy="5278368"/>
          </a:xfrm>
          <a:prstGeom prst="rect">
            <a:avLst/>
          </a:prstGeom>
        </p:spPr>
        <p:txBody>
          <a:bodyPr wrap="square">
            <a:spAutoFit/>
          </a:bodyPr>
          <a:lstStyle/>
          <a:p>
            <a:r>
              <a:rPr lang="ru-RU" sz="1500" b="1" dirty="0" smtClean="0">
                <a:solidFill>
                  <a:srgbClr val="006600"/>
                </a:solidFill>
                <a:latin typeface="Times New Roman" panose="02020603050405020304" pitchFamily="18" charset="0"/>
                <a:cs typeface="Times New Roman" panose="02020603050405020304" pitchFamily="18" charset="0"/>
              </a:rPr>
              <a:t>10. Соглашение, заключаемое в соответствии с утвержденными Правительством Российской Федерации правилами предоставления субсидий, должно содержать:</a:t>
            </a:r>
          </a:p>
          <a:p>
            <a:pPr algn="just"/>
            <a:r>
              <a:rPr lang="ru-RU" sz="1500" dirty="0" smtClean="0">
                <a:latin typeface="Times New Roman" panose="02020603050405020304" pitchFamily="18" charset="0"/>
                <a:cs typeface="Times New Roman" panose="02020603050405020304" pitchFamily="18" charset="0"/>
              </a:rPr>
              <a:t> </a:t>
            </a:r>
            <a:r>
              <a:rPr lang="ru-RU" sz="1500" dirty="0">
                <a:latin typeface="Times New Roman" panose="02020603050405020304" pitchFamily="18" charset="0"/>
                <a:cs typeface="Times New Roman" panose="02020603050405020304" pitchFamily="18" charset="0"/>
              </a:rPr>
              <a:t>….</a:t>
            </a:r>
          </a:p>
          <a:p>
            <a:r>
              <a:rPr lang="ru-RU" sz="1500" b="1" dirty="0" smtClean="0">
                <a:latin typeface="Times New Roman" panose="02020603050405020304" pitchFamily="18" charset="0"/>
                <a:cs typeface="Times New Roman" panose="02020603050405020304" pitchFamily="18" charset="0"/>
              </a:rPr>
              <a:t>л(1)) условие о перечислении субсидии при наличии заключенного в системе "Электронный бюджет" по форме, аналогичной установленной в соответствии с пунктом 12 настоящих Правил, соглашения о предоставлении субсидии из бюджета субъекта Российской Федерации местному бюджету в случае </a:t>
            </a:r>
            <a:r>
              <a:rPr lang="ru-RU" sz="1500" b="1" dirty="0" err="1" smtClean="0">
                <a:latin typeface="Times New Roman" panose="02020603050405020304" pitchFamily="18" charset="0"/>
                <a:cs typeface="Times New Roman" panose="02020603050405020304" pitchFamily="18" charset="0"/>
              </a:rPr>
              <a:t>софинансирования</a:t>
            </a:r>
            <a:r>
              <a:rPr lang="ru-RU" sz="1500" b="1" dirty="0" smtClean="0">
                <a:latin typeface="Times New Roman" panose="02020603050405020304" pitchFamily="18" charset="0"/>
                <a:cs typeface="Times New Roman" panose="02020603050405020304" pitchFamily="18" charset="0"/>
              </a:rPr>
              <a:t> из федерального бюджета расходных обязательств субъектов Российской Федерации в целях оказания финансовой поддержки выполнения органами местного самоуправления полномочий по вопросам местного значения, устанавливающего в том числе следующие условия:</a:t>
            </a:r>
          </a:p>
          <a:p>
            <a:r>
              <a:rPr lang="ru-RU" sz="1500" dirty="0" smtClean="0">
                <a:latin typeface="Times New Roman" panose="02020603050405020304" pitchFamily="18" charset="0"/>
                <a:cs typeface="Times New Roman" panose="02020603050405020304" pitchFamily="18" charset="0"/>
              </a:rPr>
              <a:t>- перечисление бюджету в пределах суммы, необходимой для оплаты денежных обязательств получателя средств местного бюджета, соответствующих целям предоставления субсидии;</a:t>
            </a:r>
          </a:p>
          <a:p>
            <a:r>
              <a:rPr lang="ru-RU" sz="1500" dirty="0" smtClean="0">
                <a:latin typeface="Times New Roman" panose="02020603050405020304" pitchFamily="18" charset="0"/>
                <a:cs typeface="Times New Roman" panose="02020603050405020304" pitchFamily="18" charset="0"/>
              </a:rPr>
              <a:t>- осуществление территориальным органом Федерального казначейства операций от имени получателя средств бюджета субъекта Российской Федерации;</a:t>
            </a:r>
          </a:p>
          <a:p>
            <a:r>
              <a:rPr lang="ru-RU" sz="1500" dirty="0" smtClean="0">
                <a:latin typeface="Times New Roman" panose="02020603050405020304" pitchFamily="18" charset="0"/>
                <a:cs typeface="Times New Roman" panose="02020603050405020304" pitchFamily="18" charset="0"/>
              </a:rPr>
              <a:t>- перечисление в местный бюджет в доле, соответствующей уровню </a:t>
            </a:r>
            <a:r>
              <a:rPr lang="ru-RU" sz="1500" dirty="0" err="1" smtClean="0">
                <a:latin typeface="Times New Roman" panose="02020603050405020304" pitchFamily="18" charset="0"/>
                <a:cs typeface="Times New Roman" panose="02020603050405020304" pitchFamily="18" charset="0"/>
              </a:rPr>
              <a:t>софинансирования</a:t>
            </a:r>
            <a:r>
              <a:rPr lang="ru-RU" sz="1500" dirty="0" smtClean="0">
                <a:latin typeface="Times New Roman" panose="02020603050405020304" pitchFamily="18" charset="0"/>
                <a:cs typeface="Times New Roman" panose="02020603050405020304" pitchFamily="18" charset="0"/>
              </a:rPr>
              <a:t> расходного обязательства муниципального образования, установленному соглашением о предоставлении субсидии;</a:t>
            </a:r>
          </a:p>
          <a:p>
            <a:r>
              <a:rPr lang="ru-RU" sz="1500" dirty="0" smtClean="0">
                <a:latin typeface="Times New Roman" panose="02020603050405020304" pitchFamily="18" charset="0"/>
                <a:cs typeface="Times New Roman" panose="02020603050405020304" pitchFamily="18" charset="0"/>
              </a:rPr>
              <a:t>- наличие в местном бюджете бюджетных ассигнований на исполнение расходного обязательства муниципального образования, в объеме, необходимом для его исполнения, включая размер планируемой к предоставлению субсидии из бюджета субъекта Российской Федерации;</a:t>
            </a:r>
          </a:p>
          <a:p>
            <a:r>
              <a:rPr lang="ru-RU" sz="1500" dirty="0" smtClean="0">
                <a:latin typeface="Times New Roman" panose="02020603050405020304" pitchFamily="18" charset="0"/>
                <a:cs typeface="Times New Roman" panose="02020603050405020304" pitchFamily="18" charset="0"/>
              </a:rPr>
              <a:t>- применение мер ответственности к муниципальным образованиям за </a:t>
            </a:r>
            <a:r>
              <a:rPr lang="ru-RU" sz="1500" dirty="0" err="1" smtClean="0">
                <a:latin typeface="Times New Roman" panose="02020603050405020304" pitchFamily="18" charset="0"/>
                <a:cs typeface="Times New Roman" panose="02020603050405020304" pitchFamily="18" charset="0"/>
              </a:rPr>
              <a:t>недостижение</a:t>
            </a:r>
            <a:r>
              <a:rPr lang="ru-RU" sz="1500" dirty="0" smtClean="0">
                <a:latin typeface="Times New Roman" panose="02020603050405020304" pitchFamily="18" charset="0"/>
                <a:cs typeface="Times New Roman" panose="02020603050405020304" pitchFamily="18" charset="0"/>
              </a:rPr>
              <a:t> показателей результативности использования субсидии, а также за нарушение графика выполнения мероприятий по капитальным вложениям</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extLst>
              <p:ext uri="{D42A27DB-BD31-4B8C-83A1-F6EECF244321}">
                <p14:modId xmlns:p14="http://schemas.microsoft.com/office/powerpoint/2010/main" val="1672591724"/>
              </p:ext>
            </p:extLst>
          </p:nvPr>
        </p:nvGraphicFramePr>
        <p:xfrm>
          <a:off x="128578" y="3913929"/>
          <a:ext cx="8929694" cy="2285352"/>
        </p:xfrm>
        <a:graphic>
          <a:graphicData uri="http://schemas.openxmlformats.org/drawingml/2006/table">
            <a:tbl>
              <a:tblPr/>
              <a:tblGrid>
                <a:gridCol w="593115">
                  <a:extLst>
                    <a:ext uri="{9D8B030D-6E8A-4147-A177-3AD203B41FA5}">
                      <a16:colId xmlns:a16="http://schemas.microsoft.com/office/drawing/2014/main" val="20000"/>
                    </a:ext>
                  </a:extLst>
                </a:gridCol>
                <a:gridCol w="306998">
                  <a:extLst>
                    <a:ext uri="{9D8B030D-6E8A-4147-A177-3AD203B41FA5}">
                      <a16:colId xmlns:a16="http://schemas.microsoft.com/office/drawing/2014/main" val="20001"/>
                    </a:ext>
                  </a:extLst>
                </a:gridCol>
                <a:gridCol w="342900">
                  <a:extLst>
                    <a:ext uri="{9D8B030D-6E8A-4147-A177-3AD203B41FA5}">
                      <a16:colId xmlns:a16="http://schemas.microsoft.com/office/drawing/2014/main" val="20002"/>
                    </a:ext>
                  </a:extLst>
                </a:gridCol>
                <a:gridCol w="569284">
                  <a:extLst>
                    <a:ext uri="{9D8B030D-6E8A-4147-A177-3AD203B41FA5}">
                      <a16:colId xmlns:a16="http://schemas.microsoft.com/office/drawing/2014/main" val="20003"/>
                    </a:ext>
                  </a:extLst>
                </a:gridCol>
                <a:gridCol w="645154">
                  <a:extLst>
                    <a:ext uri="{9D8B030D-6E8A-4147-A177-3AD203B41FA5}">
                      <a16:colId xmlns:a16="http://schemas.microsoft.com/office/drawing/2014/main" val="20004"/>
                    </a:ext>
                  </a:extLst>
                </a:gridCol>
                <a:gridCol w="285751">
                  <a:extLst>
                    <a:ext uri="{9D8B030D-6E8A-4147-A177-3AD203B41FA5}">
                      <a16:colId xmlns:a16="http://schemas.microsoft.com/office/drawing/2014/main" val="20005"/>
                    </a:ext>
                  </a:extLst>
                </a:gridCol>
                <a:gridCol w="595822">
                  <a:extLst>
                    <a:ext uri="{9D8B030D-6E8A-4147-A177-3AD203B41FA5}">
                      <a16:colId xmlns:a16="http://schemas.microsoft.com/office/drawing/2014/main" val="20006"/>
                    </a:ext>
                  </a:extLst>
                </a:gridCol>
                <a:gridCol w="632904">
                  <a:extLst>
                    <a:ext uri="{9D8B030D-6E8A-4147-A177-3AD203B41FA5}">
                      <a16:colId xmlns:a16="http://schemas.microsoft.com/office/drawing/2014/main" val="20007"/>
                    </a:ext>
                  </a:extLst>
                </a:gridCol>
                <a:gridCol w="399559">
                  <a:extLst>
                    <a:ext uri="{9D8B030D-6E8A-4147-A177-3AD203B41FA5}">
                      <a16:colId xmlns:a16="http://schemas.microsoft.com/office/drawing/2014/main" val="20008"/>
                    </a:ext>
                  </a:extLst>
                </a:gridCol>
                <a:gridCol w="527214">
                  <a:extLst>
                    <a:ext uri="{9D8B030D-6E8A-4147-A177-3AD203B41FA5}">
                      <a16:colId xmlns:a16="http://schemas.microsoft.com/office/drawing/2014/main" val="20009"/>
                    </a:ext>
                  </a:extLst>
                </a:gridCol>
                <a:gridCol w="472297">
                  <a:extLst>
                    <a:ext uri="{9D8B030D-6E8A-4147-A177-3AD203B41FA5}">
                      <a16:colId xmlns:a16="http://schemas.microsoft.com/office/drawing/2014/main" val="20010"/>
                    </a:ext>
                  </a:extLst>
                </a:gridCol>
                <a:gridCol w="444018">
                  <a:extLst>
                    <a:ext uri="{9D8B030D-6E8A-4147-A177-3AD203B41FA5}">
                      <a16:colId xmlns:a16="http://schemas.microsoft.com/office/drawing/2014/main" val="20011"/>
                    </a:ext>
                  </a:extLst>
                </a:gridCol>
                <a:gridCol w="588444">
                  <a:extLst>
                    <a:ext uri="{9D8B030D-6E8A-4147-A177-3AD203B41FA5}">
                      <a16:colId xmlns:a16="http://schemas.microsoft.com/office/drawing/2014/main" val="20012"/>
                    </a:ext>
                  </a:extLst>
                </a:gridCol>
                <a:gridCol w="527214">
                  <a:extLst>
                    <a:ext uri="{9D8B030D-6E8A-4147-A177-3AD203B41FA5}">
                      <a16:colId xmlns:a16="http://schemas.microsoft.com/office/drawing/2014/main" val="20013"/>
                    </a:ext>
                  </a:extLst>
                </a:gridCol>
                <a:gridCol w="494263">
                  <a:extLst>
                    <a:ext uri="{9D8B030D-6E8A-4147-A177-3AD203B41FA5}">
                      <a16:colId xmlns:a16="http://schemas.microsoft.com/office/drawing/2014/main" val="20014"/>
                    </a:ext>
                  </a:extLst>
                </a:gridCol>
                <a:gridCol w="472297">
                  <a:extLst>
                    <a:ext uri="{9D8B030D-6E8A-4147-A177-3AD203B41FA5}">
                      <a16:colId xmlns:a16="http://schemas.microsoft.com/office/drawing/2014/main" val="20015"/>
                    </a:ext>
                  </a:extLst>
                </a:gridCol>
                <a:gridCol w="516230">
                  <a:extLst>
                    <a:ext uri="{9D8B030D-6E8A-4147-A177-3AD203B41FA5}">
                      <a16:colId xmlns:a16="http://schemas.microsoft.com/office/drawing/2014/main" val="20016"/>
                    </a:ext>
                  </a:extLst>
                </a:gridCol>
                <a:gridCol w="516230">
                  <a:extLst>
                    <a:ext uri="{9D8B030D-6E8A-4147-A177-3AD203B41FA5}">
                      <a16:colId xmlns:a16="http://schemas.microsoft.com/office/drawing/2014/main" val="20017"/>
                    </a:ext>
                  </a:extLst>
                </a:gridCol>
              </a:tblGrid>
              <a:tr h="228494">
                <a:tc rowSpan="4">
                  <a:txBody>
                    <a:bodyPr/>
                    <a:lstStyle/>
                    <a:p>
                      <a:pPr marL="38100" marR="38100" algn="ctr" fontAlgn="t">
                        <a:spcBef>
                          <a:spcPts val="500"/>
                        </a:spcBef>
                        <a:spcAft>
                          <a:spcPts val="500"/>
                        </a:spcAft>
                      </a:pPr>
                      <a:r>
                        <a:rPr lang="ru-RU" sz="600" dirty="0">
                          <a:latin typeface="Verdana"/>
                        </a:rPr>
                        <a:t>Наименование мероприятия &lt;1&gt;</a:t>
                      </a:r>
                    </a:p>
                  </a:txBody>
                  <a:tcPr marL="0" marR="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marL="38100" marR="38100" algn="ctr" fontAlgn="t">
                        <a:spcBef>
                          <a:spcPts val="500"/>
                        </a:spcBef>
                        <a:spcAft>
                          <a:spcPts val="500"/>
                        </a:spcAft>
                      </a:pPr>
                      <a:r>
                        <a:rPr lang="ru-RU" sz="600">
                          <a:latin typeface="Verdana"/>
                        </a:rPr>
                        <a:t>Срок окончания реализации</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marL="38100" marR="38100" algn="ctr" fontAlgn="t">
                        <a:spcBef>
                          <a:spcPts val="500"/>
                        </a:spcBef>
                        <a:spcAft>
                          <a:spcPts val="500"/>
                        </a:spcAft>
                      </a:pPr>
                      <a:r>
                        <a:rPr lang="ru-RU" sz="600">
                          <a:latin typeface="Verdana"/>
                        </a:rPr>
                        <a:t>Код строки</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9">
                  <a:txBody>
                    <a:bodyPr/>
                    <a:lstStyle/>
                    <a:p>
                      <a:pPr marL="38100" marR="38100" algn="ctr" fontAlgn="t">
                        <a:spcBef>
                          <a:spcPts val="500"/>
                        </a:spcBef>
                        <a:spcAft>
                          <a:spcPts val="500"/>
                        </a:spcAft>
                      </a:pPr>
                      <a:r>
                        <a:rPr lang="ru-RU" sz="600">
                          <a:latin typeface="Verdana"/>
                        </a:rPr>
                        <a:t>Объем финансового обеспечения на реализацию мероприятия, предусмотренный в бюджете субъекта Российской Федерации, руб.</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6">
                  <a:txBody>
                    <a:bodyPr/>
                    <a:lstStyle/>
                    <a:p>
                      <a:pPr marL="38100" marR="38100" algn="ctr" fontAlgn="t">
                        <a:spcBef>
                          <a:spcPts val="500"/>
                        </a:spcBef>
                        <a:spcAft>
                          <a:spcPts val="500"/>
                        </a:spcAft>
                      </a:pPr>
                      <a:r>
                        <a:rPr lang="ru-RU" sz="600" dirty="0" err="1">
                          <a:latin typeface="Verdana"/>
                        </a:rPr>
                        <a:t>Справочно</a:t>
                      </a:r>
                      <a:r>
                        <a:rPr lang="ru-RU" sz="600" dirty="0">
                          <a:latin typeface="Verdana"/>
                        </a:rPr>
                        <a:t> &lt;3&gt;</a:t>
                      </a: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0"/>
                  </a:ext>
                </a:extLst>
              </a:tr>
              <a:tr h="327660">
                <a:tc vMerge="1">
                  <a:txBody>
                    <a:bodyPr/>
                    <a:lstStyle/>
                    <a:p>
                      <a:endParaRPr lang="ru-RU"/>
                    </a:p>
                  </a:txBody>
                  <a:tcPr/>
                </a:tc>
                <a:tc vMerge="1">
                  <a:txBody>
                    <a:bodyPr/>
                    <a:lstStyle/>
                    <a:p>
                      <a:endParaRPr lang="ru-RU"/>
                    </a:p>
                  </a:txBody>
                  <a:tcPr/>
                </a:tc>
                <a:tc vMerge="1">
                  <a:txBody>
                    <a:bodyPr/>
                    <a:lstStyle/>
                    <a:p>
                      <a:endParaRPr lang="ru-RU"/>
                    </a:p>
                  </a:txBody>
                  <a:tcPr/>
                </a:tc>
                <a:tc gridSpan="3">
                  <a:txBody>
                    <a:bodyPr/>
                    <a:lstStyle/>
                    <a:p>
                      <a:pPr marL="38100" marR="38100" algn="ctr" fontAlgn="t">
                        <a:spcBef>
                          <a:spcPts val="500"/>
                        </a:spcBef>
                        <a:spcAft>
                          <a:spcPts val="500"/>
                        </a:spcAft>
                      </a:pPr>
                      <a:r>
                        <a:rPr lang="ru-RU" sz="600">
                          <a:latin typeface="Verdana"/>
                        </a:rPr>
                        <a:t>всего</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gridSpan="3">
                  <a:txBody>
                    <a:bodyPr/>
                    <a:lstStyle/>
                    <a:p>
                      <a:pPr marL="38100" marR="38100" algn="ctr" fontAlgn="t">
                        <a:spcBef>
                          <a:spcPts val="500"/>
                        </a:spcBef>
                        <a:spcAft>
                          <a:spcPts val="500"/>
                        </a:spcAft>
                      </a:pPr>
                      <a:r>
                        <a:rPr lang="ru-RU" sz="600" dirty="0">
                          <a:latin typeface="Verdana"/>
                        </a:rPr>
                        <a:t>в том числе средства Субсидии из федерального бюджета</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gridSpan="3">
                  <a:txBody>
                    <a:bodyPr/>
                    <a:lstStyle/>
                    <a:p>
                      <a:pPr marL="38100" marR="38100" algn="ctr" fontAlgn="t">
                        <a:spcBef>
                          <a:spcPts val="500"/>
                        </a:spcBef>
                        <a:spcAft>
                          <a:spcPts val="500"/>
                        </a:spcAft>
                      </a:pPr>
                      <a:r>
                        <a:rPr lang="ru-RU" sz="600">
                          <a:latin typeface="Verdana"/>
                        </a:rPr>
                        <a:t>уровень софинансирования &lt;2&gt;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gridSpan="3">
                  <a:txBody>
                    <a:bodyPr/>
                    <a:lstStyle/>
                    <a:p>
                      <a:pPr marL="38100" marR="38100" algn="ctr" fontAlgn="t">
                        <a:spcBef>
                          <a:spcPts val="500"/>
                        </a:spcBef>
                        <a:spcAft>
                          <a:spcPts val="500"/>
                        </a:spcAft>
                      </a:pPr>
                      <a:r>
                        <a:rPr lang="ru-RU" sz="600">
                          <a:latin typeface="Verdana"/>
                        </a:rPr>
                        <a:t>предусмотрено бюджетных ассигнований в местном бюджете</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gridSpan="3">
                  <a:txBody>
                    <a:bodyPr/>
                    <a:lstStyle/>
                    <a:p>
                      <a:pPr marL="38100" marR="38100" algn="ctr" fontAlgn="t">
                        <a:spcBef>
                          <a:spcPts val="500"/>
                        </a:spcBef>
                        <a:spcAft>
                          <a:spcPts val="500"/>
                        </a:spcAft>
                      </a:pPr>
                      <a:r>
                        <a:rPr lang="ru-RU" sz="600">
                          <a:latin typeface="Verdana"/>
                        </a:rPr>
                        <a:t>уровень софинансирования из бюджета субъекта Российской Федерации</a:t>
                      </a: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1"/>
                  </a:ext>
                </a:extLst>
              </a:tr>
              <a:tr h="257175">
                <a:tc vMerge="1">
                  <a:txBody>
                    <a:bodyPr/>
                    <a:lstStyle/>
                    <a:p>
                      <a:endParaRPr lang="ru-RU"/>
                    </a:p>
                  </a:txBody>
                  <a:tcPr/>
                </a:tc>
                <a:tc vMerge="1">
                  <a:txBody>
                    <a:bodyPr/>
                    <a:lstStyle/>
                    <a:p>
                      <a:endParaRPr lang="ru-RU"/>
                    </a:p>
                  </a:txBody>
                  <a:tcPr/>
                </a:tc>
                <a:tc vMerge="1">
                  <a:txBody>
                    <a:bodyPr/>
                    <a:lstStyle/>
                    <a:p>
                      <a:endParaRPr lang="ru-RU"/>
                    </a:p>
                  </a:txBody>
                  <a:tcPr/>
                </a:tc>
                <a:tc rowSpan="2">
                  <a:txBody>
                    <a:bodyPr/>
                    <a:lstStyle/>
                    <a:p>
                      <a:pPr marL="38100" marR="38100" algn="ctr" fontAlgn="t">
                        <a:spcBef>
                          <a:spcPts val="500"/>
                        </a:spcBef>
                        <a:spcAft>
                          <a:spcPts val="500"/>
                        </a:spcAft>
                      </a:pPr>
                      <a:r>
                        <a:rPr lang="ru-RU" sz="600" dirty="0">
                          <a:latin typeface="Verdana"/>
                        </a:rPr>
                        <a:t>текущий </a:t>
                      </a:r>
                      <a:r>
                        <a:rPr lang="ru-RU" sz="600" dirty="0" smtClean="0">
                          <a:latin typeface="Verdana"/>
                        </a:rPr>
                        <a:t>2018 </a:t>
                      </a:r>
                      <a:r>
                        <a:rPr lang="ru-RU" sz="600" dirty="0">
                          <a:latin typeface="Verdana"/>
                        </a:rPr>
                        <a:t>г.</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38100" marR="38100" algn="ctr" fontAlgn="t">
                        <a:spcBef>
                          <a:spcPts val="500"/>
                        </a:spcBef>
                        <a:spcAft>
                          <a:spcPts val="500"/>
                        </a:spcAft>
                      </a:pPr>
                      <a:r>
                        <a:rPr lang="ru-RU" sz="600">
                          <a:latin typeface="Verdana"/>
                        </a:rPr>
                        <a:t>плановый период</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rowSpan="2">
                  <a:txBody>
                    <a:bodyPr/>
                    <a:lstStyle/>
                    <a:p>
                      <a:pPr marL="38100" marR="38100" algn="ctr" fontAlgn="t">
                        <a:spcBef>
                          <a:spcPts val="500"/>
                        </a:spcBef>
                        <a:spcAft>
                          <a:spcPts val="500"/>
                        </a:spcAft>
                      </a:pPr>
                      <a:r>
                        <a:rPr lang="ru-RU" sz="600" dirty="0">
                          <a:latin typeface="Verdana"/>
                        </a:rPr>
                        <a:t>текущий </a:t>
                      </a:r>
                      <a:r>
                        <a:rPr lang="ru-RU" sz="600" dirty="0" smtClean="0">
                          <a:latin typeface="Verdana"/>
                        </a:rPr>
                        <a:t>2018 </a:t>
                      </a:r>
                      <a:r>
                        <a:rPr lang="ru-RU" sz="600" dirty="0">
                          <a:latin typeface="Verdana"/>
                        </a:rPr>
                        <a:t>г.</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38100" marR="38100" algn="ctr" fontAlgn="t">
                        <a:spcBef>
                          <a:spcPts val="500"/>
                        </a:spcBef>
                        <a:spcAft>
                          <a:spcPts val="500"/>
                        </a:spcAft>
                      </a:pPr>
                      <a:r>
                        <a:rPr lang="ru-RU" sz="600">
                          <a:latin typeface="Verdana"/>
                        </a:rPr>
                        <a:t>плановый период</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rowSpan="2">
                  <a:txBody>
                    <a:bodyPr/>
                    <a:lstStyle/>
                    <a:p>
                      <a:pPr marL="38100" marR="38100" algn="ctr" fontAlgn="t">
                        <a:spcBef>
                          <a:spcPts val="500"/>
                        </a:spcBef>
                        <a:spcAft>
                          <a:spcPts val="500"/>
                        </a:spcAft>
                      </a:pPr>
                      <a:r>
                        <a:rPr lang="ru-RU" sz="600" dirty="0">
                          <a:latin typeface="Verdana"/>
                        </a:rPr>
                        <a:t>текущий </a:t>
                      </a:r>
                      <a:r>
                        <a:rPr lang="ru-RU" sz="600" dirty="0" smtClean="0">
                          <a:latin typeface="Verdana"/>
                        </a:rPr>
                        <a:t>2018г</a:t>
                      </a:r>
                      <a:r>
                        <a:rPr lang="ru-RU" sz="600" dirty="0">
                          <a:latin typeface="Verdana"/>
                        </a:rPr>
                        <a:t>.</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38100" marR="38100" algn="ctr" fontAlgn="t">
                        <a:spcBef>
                          <a:spcPts val="500"/>
                        </a:spcBef>
                        <a:spcAft>
                          <a:spcPts val="500"/>
                        </a:spcAft>
                      </a:pPr>
                      <a:r>
                        <a:rPr lang="ru-RU" sz="600">
                          <a:latin typeface="Verdana"/>
                        </a:rPr>
                        <a:t>плановый период</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rowSpan="2">
                  <a:txBody>
                    <a:bodyPr/>
                    <a:lstStyle/>
                    <a:p>
                      <a:pPr marL="38100" marR="38100" algn="ctr" fontAlgn="t">
                        <a:spcBef>
                          <a:spcPts val="500"/>
                        </a:spcBef>
                        <a:spcAft>
                          <a:spcPts val="500"/>
                        </a:spcAft>
                      </a:pPr>
                      <a:r>
                        <a:rPr lang="ru-RU" sz="600" dirty="0">
                          <a:latin typeface="Verdana"/>
                        </a:rPr>
                        <a:t>текущий </a:t>
                      </a:r>
                      <a:r>
                        <a:rPr lang="ru-RU" sz="600" dirty="0" smtClean="0">
                          <a:latin typeface="Verdana"/>
                        </a:rPr>
                        <a:t>2018г</a:t>
                      </a:r>
                      <a:r>
                        <a:rPr lang="ru-RU" sz="600" dirty="0">
                          <a:latin typeface="Verdana"/>
                        </a:rPr>
                        <a:t>.</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38100" marR="38100" algn="ctr" fontAlgn="t">
                        <a:spcBef>
                          <a:spcPts val="500"/>
                        </a:spcBef>
                        <a:spcAft>
                          <a:spcPts val="500"/>
                        </a:spcAft>
                      </a:pPr>
                      <a:r>
                        <a:rPr lang="ru-RU" sz="600">
                          <a:latin typeface="Verdana"/>
                        </a:rPr>
                        <a:t>плановый период</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rowSpan="2">
                  <a:txBody>
                    <a:bodyPr/>
                    <a:lstStyle/>
                    <a:p>
                      <a:pPr marL="38100" marR="38100" algn="ctr" fontAlgn="t">
                        <a:spcBef>
                          <a:spcPts val="500"/>
                        </a:spcBef>
                        <a:spcAft>
                          <a:spcPts val="500"/>
                        </a:spcAft>
                      </a:pPr>
                      <a:r>
                        <a:rPr lang="ru-RU" sz="600" dirty="0">
                          <a:latin typeface="Verdana"/>
                        </a:rPr>
                        <a:t>текущий </a:t>
                      </a:r>
                      <a:r>
                        <a:rPr lang="ru-RU" sz="600" dirty="0" smtClean="0">
                          <a:latin typeface="Verdana"/>
                        </a:rPr>
                        <a:t>2018г</a:t>
                      </a:r>
                      <a:r>
                        <a:rPr lang="ru-RU" sz="600" dirty="0">
                          <a:latin typeface="Verdana"/>
                        </a:rPr>
                        <a:t>.</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38100" marR="38100" algn="ctr" fontAlgn="t">
                        <a:spcBef>
                          <a:spcPts val="500"/>
                        </a:spcBef>
                        <a:spcAft>
                          <a:spcPts val="500"/>
                        </a:spcAft>
                      </a:pPr>
                      <a:r>
                        <a:rPr lang="ru-RU" sz="600" dirty="0">
                          <a:latin typeface="Verdana"/>
                        </a:rPr>
                        <a:t>плановый период</a:t>
                      </a: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extLst>
                  <a:ext uri="{0D108BD9-81ED-4DB2-BD59-A6C34878D82A}">
                    <a16:rowId xmlns:a16="http://schemas.microsoft.com/office/drawing/2014/main" val="10002"/>
                  </a:ext>
                </a:extLst>
              </a:tr>
              <a:tr h="215265">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marL="38100" marR="38100" algn="ctr" fontAlgn="t">
                        <a:spcBef>
                          <a:spcPts val="500"/>
                        </a:spcBef>
                        <a:spcAft>
                          <a:spcPts val="500"/>
                        </a:spcAft>
                      </a:pPr>
                      <a:r>
                        <a:rPr lang="ru-RU" sz="600" dirty="0" smtClean="0">
                          <a:latin typeface="Verdana"/>
                        </a:rPr>
                        <a:t>2019 </a:t>
                      </a:r>
                      <a:r>
                        <a:rPr lang="ru-RU" sz="600" dirty="0">
                          <a:latin typeface="Verdana"/>
                        </a:rPr>
                        <a:t>г.</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fontAlgn="t">
                        <a:spcBef>
                          <a:spcPts val="500"/>
                        </a:spcBef>
                        <a:spcAft>
                          <a:spcPts val="500"/>
                        </a:spcAft>
                      </a:pPr>
                      <a:r>
                        <a:rPr lang="ru-RU" sz="600" dirty="0" smtClean="0">
                          <a:latin typeface="Verdana"/>
                        </a:rPr>
                        <a:t>2020г</a:t>
                      </a:r>
                      <a:r>
                        <a:rPr lang="ru-RU" sz="600" dirty="0">
                          <a:latin typeface="Verdana"/>
                        </a:rPr>
                        <a:t>.</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a:txBody>
                    <a:bodyPr/>
                    <a:lstStyle/>
                    <a:p>
                      <a:pPr marL="38100" marR="38100" algn="ctr" fontAlgn="t">
                        <a:spcBef>
                          <a:spcPts val="500"/>
                        </a:spcBef>
                        <a:spcAft>
                          <a:spcPts val="500"/>
                        </a:spcAft>
                      </a:pPr>
                      <a:r>
                        <a:rPr lang="ru-RU" sz="600" dirty="0" smtClean="0">
                          <a:latin typeface="Verdana"/>
                        </a:rPr>
                        <a:t>2019г</a:t>
                      </a:r>
                      <a:r>
                        <a:rPr lang="ru-RU" sz="600" dirty="0">
                          <a:latin typeface="Verdana"/>
                        </a:rPr>
                        <a:t>.</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fontAlgn="t">
                        <a:spcBef>
                          <a:spcPts val="500"/>
                        </a:spcBef>
                        <a:spcAft>
                          <a:spcPts val="500"/>
                        </a:spcAft>
                      </a:pPr>
                      <a:r>
                        <a:rPr lang="ru-RU" sz="600" dirty="0" smtClean="0">
                          <a:latin typeface="Verdana"/>
                        </a:rPr>
                        <a:t>2020г</a:t>
                      </a:r>
                      <a:r>
                        <a:rPr lang="ru-RU" sz="600" dirty="0">
                          <a:latin typeface="Verdana"/>
                        </a:rPr>
                        <a:t>.</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a:txBody>
                    <a:bodyPr/>
                    <a:lstStyle/>
                    <a:p>
                      <a:pPr marL="38100" marR="38100" algn="ctr" fontAlgn="t">
                        <a:spcBef>
                          <a:spcPts val="500"/>
                        </a:spcBef>
                        <a:spcAft>
                          <a:spcPts val="500"/>
                        </a:spcAft>
                      </a:pPr>
                      <a:r>
                        <a:rPr lang="ru-RU" sz="600" dirty="0" smtClean="0">
                          <a:latin typeface="Verdana"/>
                        </a:rPr>
                        <a:t>2019г</a:t>
                      </a:r>
                      <a:r>
                        <a:rPr lang="ru-RU" sz="600" dirty="0">
                          <a:latin typeface="Verdana"/>
                        </a:rPr>
                        <a:t>.</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fontAlgn="t">
                        <a:spcBef>
                          <a:spcPts val="500"/>
                        </a:spcBef>
                        <a:spcAft>
                          <a:spcPts val="500"/>
                        </a:spcAft>
                      </a:pPr>
                      <a:r>
                        <a:rPr lang="ru-RU" sz="600" dirty="0" smtClean="0">
                          <a:latin typeface="Verdana"/>
                        </a:rPr>
                        <a:t>2020г</a:t>
                      </a:r>
                      <a:r>
                        <a:rPr lang="ru-RU" sz="600" dirty="0">
                          <a:latin typeface="Verdana"/>
                        </a:rPr>
                        <a:t>.</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a:txBody>
                    <a:bodyPr/>
                    <a:lstStyle/>
                    <a:p>
                      <a:pPr marL="38100" marR="38100" algn="ctr" fontAlgn="t">
                        <a:spcBef>
                          <a:spcPts val="500"/>
                        </a:spcBef>
                        <a:spcAft>
                          <a:spcPts val="500"/>
                        </a:spcAft>
                      </a:pPr>
                      <a:r>
                        <a:rPr lang="ru-RU" sz="600" dirty="0" smtClean="0">
                          <a:latin typeface="Verdana"/>
                        </a:rPr>
                        <a:t>2019г</a:t>
                      </a:r>
                      <a:r>
                        <a:rPr lang="ru-RU" sz="600" dirty="0">
                          <a:latin typeface="Verdana"/>
                        </a:rPr>
                        <a:t>.</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fontAlgn="t">
                        <a:spcBef>
                          <a:spcPts val="500"/>
                        </a:spcBef>
                        <a:spcAft>
                          <a:spcPts val="500"/>
                        </a:spcAft>
                      </a:pPr>
                      <a:r>
                        <a:rPr lang="ru-RU" sz="600" dirty="0" smtClean="0">
                          <a:latin typeface="Verdana"/>
                        </a:rPr>
                        <a:t>2020г</a:t>
                      </a:r>
                      <a:r>
                        <a:rPr lang="ru-RU" sz="600" dirty="0">
                          <a:latin typeface="Verdana"/>
                        </a:rPr>
                        <a:t>.</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a:txBody>
                    <a:bodyPr/>
                    <a:lstStyle/>
                    <a:p>
                      <a:pPr marL="38100" marR="38100" algn="ctr" fontAlgn="t">
                        <a:spcBef>
                          <a:spcPts val="500"/>
                        </a:spcBef>
                        <a:spcAft>
                          <a:spcPts val="500"/>
                        </a:spcAft>
                      </a:pPr>
                      <a:r>
                        <a:rPr lang="ru-RU" sz="600" dirty="0" smtClean="0">
                          <a:latin typeface="Verdana"/>
                        </a:rPr>
                        <a:t>2019г</a:t>
                      </a:r>
                      <a:r>
                        <a:rPr lang="ru-RU" sz="600" dirty="0">
                          <a:latin typeface="Verdana"/>
                        </a:rPr>
                        <a:t>.</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fontAlgn="t">
                        <a:spcBef>
                          <a:spcPts val="500"/>
                        </a:spcBef>
                        <a:spcAft>
                          <a:spcPts val="500"/>
                        </a:spcAft>
                      </a:pPr>
                      <a:r>
                        <a:rPr lang="ru-RU" sz="600" dirty="0" smtClean="0">
                          <a:latin typeface="Verdana"/>
                        </a:rPr>
                        <a:t>2020г</a:t>
                      </a:r>
                      <a:r>
                        <a:rPr lang="ru-RU" sz="600" dirty="0">
                          <a:latin typeface="Verdana"/>
                        </a:rPr>
                        <a:t>.</a:t>
                      </a: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75260">
                <a:tc>
                  <a:txBody>
                    <a:bodyPr/>
                    <a:lstStyle/>
                    <a:p>
                      <a:pPr marL="38100" marR="38100" algn="ctr" fontAlgn="t">
                        <a:spcBef>
                          <a:spcPts val="500"/>
                        </a:spcBef>
                        <a:spcAft>
                          <a:spcPts val="500"/>
                        </a:spcAft>
                      </a:pPr>
                      <a:r>
                        <a:rPr lang="ru-RU" sz="600">
                          <a:latin typeface="Verdana"/>
                        </a:rPr>
                        <a:t>1</a:t>
                      </a:r>
                    </a:p>
                  </a:txBody>
                  <a:tcPr marL="0" marR="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fontAlgn="t">
                        <a:spcBef>
                          <a:spcPts val="500"/>
                        </a:spcBef>
                        <a:spcAft>
                          <a:spcPts val="500"/>
                        </a:spcAft>
                      </a:pPr>
                      <a:r>
                        <a:rPr lang="ru-RU" sz="600">
                          <a:latin typeface="Verdana"/>
                        </a:rPr>
                        <a:t>2</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fontAlgn="t">
                        <a:spcBef>
                          <a:spcPts val="500"/>
                        </a:spcBef>
                        <a:spcAft>
                          <a:spcPts val="500"/>
                        </a:spcAft>
                      </a:pPr>
                      <a:r>
                        <a:rPr lang="ru-RU" sz="600">
                          <a:latin typeface="Verdana"/>
                        </a:rPr>
                        <a:t>3</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fontAlgn="t">
                        <a:spcBef>
                          <a:spcPts val="500"/>
                        </a:spcBef>
                        <a:spcAft>
                          <a:spcPts val="500"/>
                        </a:spcAft>
                      </a:pPr>
                      <a:r>
                        <a:rPr lang="ru-RU" sz="600">
                          <a:latin typeface="Verdana"/>
                        </a:rPr>
                        <a:t>4</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fontAlgn="t">
                        <a:spcBef>
                          <a:spcPts val="500"/>
                        </a:spcBef>
                        <a:spcAft>
                          <a:spcPts val="500"/>
                        </a:spcAft>
                      </a:pPr>
                      <a:r>
                        <a:rPr lang="ru-RU" sz="600">
                          <a:latin typeface="Verdana"/>
                        </a:rPr>
                        <a:t>5</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fontAlgn="t">
                        <a:spcBef>
                          <a:spcPts val="500"/>
                        </a:spcBef>
                        <a:spcAft>
                          <a:spcPts val="500"/>
                        </a:spcAft>
                      </a:pPr>
                      <a:r>
                        <a:rPr lang="ru-RU" sz="600">
                          <a:latin typeface="Verdana"/>
                        </a:rPr>
                        <a:t>6</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fontAlgn="t">
                        <a:spcBef>
                          <a:spcPts val="500"/>
                        </a:spcBef>
                        <a:spcAft>
                          <a:spcPts val="500"/>
                        </a:spcAft>
                      </a:pPr>
                      <a:r>
                        <a:rPr lang="ru-RU" sz="600">
                          <a:latin typeface="Verdana"/>
                        </a:rPr>
                        <a:t>7</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fontAlgn="t">
                        <a:spcBef>
                          <a:spcPts val="500"/>
                        </a:spcBef>
                        <a:spcAft>
                          <a:spcPts val="500"/>
                        </a:spcAft>
                      </a:pPr>
                      <a:r>
                        <a:rPr lang="ru-RU" sz="600">
                          <a:latin typeface="Verdana"/>
                        </a:rPr>
                        <a:t>8</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fontAlgn="t">
                        <a:spcBef>
                          <a:spcPts val="500"/>
                        </a:spcBef>
                        <a:spcAft>
                          <a:spcPts val="500"/>
                        </a:spcAft>
                      </a:pPr>
                      <a:r>
                        <a:rPr lang="ru-RU" sz="600">
                          <a:latin typeface="Verdana"/>
                        </a:rPr>
                        <a:t>9</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fontAlgn="t">
                        <a:spcBef>
                          <a:spcPts val="500"/>
                        </a:spcBef>
                        <a:spcAft>
                          <a:spcPts val="500"/>
                        </a:spcAft>
                      </a:pPr>
                      <a:r>
                        <a:rPr lang="ru-RU" sz="600">
                          <a:latin typeface="Verdana"/>
                        </a:rPr>
                        <a:t>10</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fontAlgn="t">
                        <a:spcBef>
                          <a:spcPts val="500"/>
                        </a:spcBef>
                        <a:spcAft>
                          <a:spcPts val="500"/>
                        </a:spcAft>
                      </a:pPr>
                      <a:r>
                        <a:rPr lang="ru-RU" sz="600">
                          <a:latin typeface="Verdana"/>
                        </a:rPr>
                        <a:t>11</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fontAlgn="t">
                        <a:spcBef>
                          <a:spcPts val="500"/>
                        </a:spcBef>
                        <a:spcAft>
                          <a:spcPts val="500"/>
                        </a:spcAft>
                      </a:pPr>
                      <a:r>
                        <a:rPr lang="ru-RU" sz="600">
                          <a:latin typeface="Verdana"/>
                        </a:rPr>
                        <a:t>12</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fontAlgn="t">
                        <a:spcBef>
                          <a:spcPts val="500"/>
                        </a:spcBef>
                        <a:spcAft>
                          <a:spcPts val="500"/>
                        </a:spcAft>
                      </a:pPr>
                      <a:r>
                        <a:rPr lang="ru-RU" sz="600">
                          <a:latin typeface="Verdana"/>
                        </a:rPr>
                        <a:t>13</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fontAlgn="t">
                        <a:spcBef>
                          <a:spcPts val="500"/>
                        </a:spcBef>
                        <a:spcAft>
                          <a:spcPts val="500"/>
                        </a:spcAft>
                      </a:pPr>
                      <a:r>
                        <a:rPr lang="ru-RU" sz="600">
                          <a:latin typeface="Verdana"/>
                        </a:rPr>
                        <a:t>14</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fontAlgn="t">
                        <a:spcBef>
                          <a:spcPts val="500"/>
                        </a:spcBef>
                        <a:spcAft>
                          <a:spcPts val="500"/>
                        </a:spcAft>
                      </a:pPr>
                      <a:r>
                        <a:rPr lang="ru-RU" sz="600">
                          <a:latin typeface="Verdana"/>
                        </a:rPr>
                        <a:t>15</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fontAlgn="t">
                        <a:spcBef>
                          <a:spcPts val="500"/>
                        </a:spcBef>
                        <a:spcAft>
                          <a:spcPts val="500"/>
                        </a:spcAft>
                      </a:pPr>
                      <a:r>
                        <a:rPr lang="ru-RU" sz="600">
                          <a:latin typeface="Verdana"/>
                        </a:rPr>
                        <a:t>16</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fontAlgn="t">
                        <a:spcBef>
                          <a:spcPts val="500"/>
                        </a:spcBef>
                        <a:spcAft>
                          <a:spcPts val="500"/>
                        </a:spcAft>
                      </a:pPr>
                      <a:r>
                        <a:rPr lang="ru-RU" sz="600">
                          <a:latin typeface="Verdana"/>
                        </a:rPr>
                        <a:t>17</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fontAlgn="t">
                        <a:spcBef>
                          <a:spcPts val="500"/>
                        </a:spcBef>
                        <a:spcAft>
                          <a:spcPts val="500"/>
                        </a:spcAft>
                      </a:pPr>
                      <a:r>
                        <a:rPr lang="ru-RU" sz="600">
                          <a:latin typeface="Verdana"/>
                        </a:rPr>
                        <a:t>18</a:t>
                      </a: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37527">
                <a:tc>
                  <a:txBody>
                    <a:bodyPr/>
                    <a:lstStyle/>
                    <a:p>
                      <a:pPr marL="38100" marR="38100" algn="ctr" fontAlgn="t">
                        <a:spcBef>
                          <a:spcPts val="500"/>
                        </a:spcBef>
                        <a:spcAft>
                          <a:spcPts val="500"/>
                        </a:spcAft>
                      </a:pPr>
                      <a:r>
                        <a:rPr lang="ru-RU" sz="800" b="1" dirty="0">
                          <a:latin typeface="Verdana"/>
                        </a:rPr>
                        <a:t> </a:t>
                      </a:r>
                      <a:r>
                        <a:rPr lang="ru-RU" sz="800" b="1" dirty="0" smtClean="0">
                          <a:latin typeface="Verdana"/>
                        </a:rPr>
                        <a:t>строительство объекта №1</a:t>
                      </a:r>
                      <a:endParaRPr lang="ru-RU" sz="800" b="1" dirty="0">
                        <a:latin typeface="Verdana"/>
                      </a:endParaRP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fontAlgn="t">
                        <a:spcBef>
                          <a:spcPts val="500"/>
                        </a:spcBef>
                        <a:spcAft>
                          <a:spcPts val="500"/>
                        </a:spcAft>
                      </a:pPr>
                      <a:r>
                        <a:rPr lang="ru-RU" sz="800" b="1" dirty="0">
                          <a:latin typeface="Verdana"/>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fontAlgn="t">
                        <a:spcBef>
                          <a:spcPts val="500"/>
                        </a:spcBef>
                        <a:spcAft>
                          <a:spcPts val="500"/>
                        </a:spcAft>
                      </a:pPr>
                      <a:r>
                        <a:rPr lang="ru-RU" sz="800" b="1" dirty="0">
                          <a:latin typeface="Verdana"/>
                        </a:rPr>
                        <a:t>01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fontAlgn="t">
                        <a:spcBef>
                          <a:spcPts val="500"/>
                        </a:spcBef>
                        <a:spcAft>
                          <a:spcPts val="500"/>
                        </a:spcAft>
                      </a:pPr>
                      <a:r>
                        <a:rPr lang="ru-RU" sz="800" b="1" dirty="0">
                          <a:latin typeface="Verdana"/>
                        </a:rPr>
                        <a:t> </a:t>
                      </a:r>
                      <a:r>
                        <a:rPr lang="ru-RU" sz="800" b="1" dirty="0" smtClean="0">
                          <a:latin typeface="Verdana"/>
                        </a:rPr>
                        <a:t>340000</a:t>
                      </a:r>
                      <a:endParaRPr lang="ru-RU" sz="800" b="1" dirty="0">
                        <a:latin typeface="Verdan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fontAlgn="t">
                        <a:spcBef>
                          <a:spcPts val="500"/>
                        </a:spcBef>
                        <a:spcAft>
                          <a:spcPts val="500"/>
                        </a:spcAft>
                      </a:pPr>
                      <a:r>
                        <a:rPr lang="ru-RU" sz="800" b="1" dirty="0">
                          <a:latin typeface="Verdana"/>
                        </a:rPr>
                        <a:t> </a:t>
                      </a:r>
                      <a:r>
                        <a:rPr lang="ru-RU" sz="800" b="1" dirty="0" smtClean="0">
                          <a:latin typeface="Verdana"/>
                        </a:rPr>
                        <a:t>566667</a:t>
                      </a:r>
                      <a:endParaRPr lang="ru-RU" sz="800" b="1" dirty="0">
                        <a:latin typeface="Verdan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fontAlgn="t">
                        <a:spcBef>
                          <a:spcPts val="500"/>
                        </a:spcBef>
                        <a:spcAft>
                          <a:spcPts val="500"/>
                        </a:spcAft>
                      </a:pPr>
                      <a:r>
                        <a:rPr lang="ru-RU" sz="800" b="1" dirty="0">
                          <a:latin typeface="Verdana"/>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fontAlgn="t">
                        <a:spcBef>
                          <a:spcPts val="500"/>
                        </a:spcBef>
                        <a:spcAft>
                          <a:spcPts val="500"/>
                        </a:spcAft>
                      </a:pPr>
                      <a:r>
                        <a:rPr lang="ru-RU" sz="800" b="1" dirty="0">
                          <a:latin typeface="Verdana"/>
                        </a:rPr>
                        <a:t> </a:t>
                      </a:r>
                      <a:r>
                        <a:rPr lang="ru-RU" sz="800" b="1" dirty="0" smtClean="0">
                          <a:latin typeface="Verdana"/>
                        </a:rPr>
                        <a:t>300000</a:t>
                      </a:r>
                      <a:endParaRPr lang="ru-RU" sz="800" b="1" dirty="0">
                        <a:latin typeface="Verdan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fontAlgn="t">
                        <a:spcBef>
                          <a:spcPts val="500"/>
                        </a:spcBef>
                        <a:spcAft>
                          <a:spcPts val="500"/>
                        </a:spcAft>
                      </a:pPr>
                      <a:r>
                        <a:rPr lang="ru-RU" sz="800" b="1" dirty="0">
                          <a:latin typeface="Verdana"/>
                        </a:rPr>
                        <a:t> </a:t>
                      </a:r>
                      <a:r>
                        <a:rPr lang="ru-RU" sz="800" b="1" dirty="0" smtClean="0">
                          <a:latin typeface="Verdana"/>
                        </a:rPr>
                        <a:t>500000</a:t>
                      </a:r>
                      <a:endParaRPr lang="ru-RU" sz="800" b="1" dirty="0">
                        <a:latin typeface="Verdan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fontAlgn="t">
                        <a:spcBef>
                          <a:spcPts val="500"/>
                        </a:spcBef>
                        <a:spcAft>
                          <a:spcPts val="500"/>
                        </a:spcAft>
                      </a:pPr>
                      <a:r>
                        <a:rPr lang="ru-RU" sz="800" b="1" dirty="0">
                          <a:latin typeface="Verdana"/>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800" b="1" kern="1200" dirty="0" smtClean="0">
                          <a:solidFill>
                            <a:schemeClr val="tx1"/>
                          </a:solidFill>
                          <a:latin typeface="Verdana"/>
                          <a:ea typeface="+mn-ea"/>
                          <a:cs typeface="+mn-cs"/>
                        </a:rPr>
                        <a:t>88,24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800" b="1" kern="1200" dirty="0" smtClean="0">
                          <a:solidFill>
                            <a:schemeClr val="tx1"/>
                          </a:solidFill>
                          <a:latin typeface="Verdana"/>
                          <a:ea typeface="+mn-ea"/>
                          <a:cs typeface="+mn-cs"/>
                        </a:rPr>
                        <a:t>88,24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fontAlgn="t">
                        <a:spcBef>
                          <a:spcPts val="500"/>
                        </a:spcBef>
                        <a:spcAft>
                          <a:spcPts val="500"/>
                        </a:spcAft>
                      </a:pPr>
                      <a:r>
                        <a:rPr lang="ru-RU" sz="800" b="1" kern="1200" dirty="0" smtClean="0">
                          <a:solidFill>
                            <a:schemeClr val="tx1"/>
                          </a:solidFill>
                          <a:latin typeface="Verdana"/>
                          <a:ea typeface="+mn-ea"/>
                          <a:cs typeface="+mn-cs"/>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fontAlgn="t">
                        <a:spcBef>
                          <a:spcPts val="500"/>
                        </a:spcBef>
                        <a:spcAft>
                          <a:spcPts val="500"/>
                        </a:spcAft>
                      </a:pPr>
                      <a:r>
                        <a:rPr lang="ru-RU" sz="800" b="1" dirty="0" smtClean="0">
                          <a:latin typeface="Verdana"/>
                        </a:rPr>
                        <a:t>357143</a:t>
                      </a:r>
                      <a:endParaRPr lang="ru-RU" sz="800" b="1" dirty="0">
                        <a:latin typeface="Verdan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fontAlgn="t">
                        <a:spcBef>
                          <a:spcPts val="500"/>
                        </a:spcBef>
                        <a:spcAft>
                          <a:spcPts val="500"/>
                        </a:spcAft>
                      </a:pPr>
                      <a:r>
                        <a:rPr lang="ru-RU" sz="800" b="1" dirty="0" smtClean="0">
                          <a:latin typeface="Verdana"/>
                        </a:rPr>
                        <a:t>595238</a:t>
                      </a:r>
                      <a:endParaRPr lang="ru-RU" sz="800" b="1" dirty="0">
                        <a:latin typeface="Verdan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fontAlgn="t">
                        <a:spcBef>
                          <a:spcPts val="500"/>
                        </a:spcBef>
                        <a:spcAft>
                          <a:spcPts val="500"/>
                        </a:spcAft>
                      </a:pPr>
                      <a:r>
                        <a:rPr lang="ru-RU" sz="800" b="1" dirty="0">
                          <a:latin typeface="Verdana"/>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fontAlgn="t">
                        <a:spcBef>
                          <a:spcPts val="500"/>
                        </a:spcBef>
                        <a:spcAft>
                          <a:spcPts val="500"/>
                        </a:spcAft>
                      </a:pPr>
                      <a:r>
                        <a:rPr lang="ru-RU" sz="800" b="1" dirty="0" smtClean="0">
                          <a:latin typeface="Verdana"/>
                        </a:rPr>
                        <a:t>95,2</a:t>
                      </a:r>
                      <a:endParaRPr lang="ru-RU" sz="800" b="1" dirty="0">
                        <a:latin typeface="Verdan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fontAlgn="t">
                        <a:spcBef>
                          <a:spcPts val="500"/>
                        </a:spcBef>
                        <a:spcAft>
                          <a:spcPts val="500"/>
                        </a:spcAft>
                      </a:pPr>
                      <a:r>
                        <a:rPr lang="ru-RU" sz="800" b="1" dirty="0" smtClean="0">
                          <a:latin typeface="Verdana"/>
                        </a:rPr>
                        <a:t>95,2</a:t>
                      </a:r>
                      <a:endParaRPr lang="ru-RU" sz="800" b="1" dirty="0">
                        <a:latin typeface="Verdana"/>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fontAlgn="t">
                        <a:spcBef>
                          <a:spcPts val="500"/>
                        </a:spcBef>
                        <a:spcAft>
                          <a:spcPts val="500"/>
                        </a:spcAft>
                      </a:pPr>
                      <a:r>
                        <a:rPr lang="ru-RU" sz="800" dirty="0">
                          <a:latin typeface="Verdana"/>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37527">
                <a:tc>
                  <a:txBody>
                    <a:bodyPr/>
                    <a:lstStyle/>
                    <a:p>
                      <a:pPr marL="38100" marR="38100" fontAlgn="t">
                        <a:spcBef>
                          <a:spcPts val="500"/>
                        </a:spcBef>
                        <a:spcAft>
                          <a:spcPts val="500"/>
                        </a:spcAft>
                      </a:pPr>
                      <a:r>
                        <a:rPr lang="ru-RU" sz="600">
                          <a:latin typeface="Verdana"/>
                        </a:rPr>
                        <a:t> </a:t>
                      </a:r>
                    </a:p>
                  </a:txBody>
                  <a:tcPr marL="0" marR="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fontAlgn="t">
                        <a:spcBef>
                          <a:spcPts val="500"/>
                        </a:spcBef>
                        <a:spcAft>
                          <a:spcPts val="500"/>
                        </a:spcAft>
                      </a:pPr>
                      <a:r>
                        <a:rPr lang="ru-RU" sz="600">
                          <a:latin typeface="Verdana"/>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fontAlgn="t">
                        <a:spcBef>
                          <a:spcPts val="500"/>
                        </a:spcBef>
                        <a:spcAft>
                          <a:spcPts val="500"/>
                        </a:spcAft>
                      </a:pPr>
                      <a:r>
                        <a:rPr lang="ru-RU" sz="600">
                          <a:latin typeface="Verdana"/>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fontAlgn="t">
                        <a:spcBef>
                          <a:spcPts val="500"/>
                        </a:spcBef>
                        <a:spcAft>
                          <a:spcPts val="500"/>
                        </a:spcAft>
                      </a:pPr>
                      <a:r>
                        <a:rPr lang="ru-RU" sz="600">
                          <a:latin typeface="Verdana"/>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fontAlgn="t">
                        <a:spcBef>
                          <a:spcPts val="500"/>
                        </a:spcBef>
                        <a:spcAft>
                          <a:spcPts val="500"/>
                        </a:spcAft>
                      </a:pPr>
                      <a:r>
                        <a:rPr lang="ru-RU" sz="600">
                          <a:latin typeface="Verdana"/>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fontAlgn="t">
                        <a:spcBef>
                          <a:spcPts val="500"/>
                        </a:spcBef>
                        <a:spcAft>
                          <a:spcPts val="500"/>
                        </a:spcAft>
                      </a:pPr>
                      <a:r>
                        <a:rPr lang="ru-RU" sz="600">
                          <a:latin typeface="Verdana"/>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fontAlgn="t">
                        <a:spcBef>
                          <a:spcPts val="500"/>
                        </a:spcBef>
                        <a:spcAft>
                          <a:spcPts val="500"/>
                        </a:spcAft>
                      </a:pPr>
                      <a:r>
                        <a:rPr lang="ru-RU" sz="600">
                          <a:latin typeface="Verdana"/>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fontAlgn="t">
                        <a:spcBef>
                          <a:spcPts val="500"/>
                        </a:spcBef>
                        <a:spcAft>
                          <a:spcPts val="500"/>
                        </a:spcAft>
                      </a:pPr>
                      <a:r>
                        <a:rPr lang="ru-RU" sz="600">
                          <a:latin typeface="Verdana"/>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fontAlgn="t">
                        <a:spcBef>
                          <a:spcPts val="500"/>
                        </a:spcBef>
                        <a:spcAft>
                          <a:spcPts val="500"/>
                        </a:spcAft>
                      </a:pPr>
                      <a:r>
                        <a:rPr lang="ru-RU" sz="600" dirty="0">
                          <a:latin typeface="Verdana"/>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fontAlgn="t">
                        <a:spcBef>
                          <a:spcPts val="500"/>
                        </a:spcBef>
                        <a:spcAft>
                          <a:spcPts val="500"/>
                        </a:spcAft>
                      </a:pPr>
                      <a:r>
                        <a:rPr lang="ru-RU" sz="600" dirty="0">
                          <a:latin typeface="Verdana"/>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fontAlgn="t">
                        <a:spcBef>
                          <a:spcPts val="500"/>
                        </a:spcBef>
                        <a:spcAft>
                          <a:spcPts val="500"/>
                        </a:spcAft>
                      </a:pPr>
                      <a:r>
                        <a:rPr lang="ru-RU" sz="600" dirty="0">
                          <a:latin typeface="Verdana"/>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fontAlgn="t">
                        <a:spcBef>
                          <a:spcPts val="500"/>
                        </a:spcBef>
                        <a:spcAft>
                          <a:spcPts val="500"/>
                        </a:spcAft>
                      </a:pPr>
                      <a:r>
                        <a:rPr lang="ru-RU" sz="600" dirty="0">
                          <a:latin typeface="Verdana"/>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fontAlgn="t">
                        <a:spcBef>
                          <a:spcPts val="500"/>
                        </a:spcBef>
                        <a:spcAft>
                          <a:spcPts val="500"/>
                        </a:spcAft>
                      </a:pPr>
                      <a:r>
                        <a:rPr lang="ru-RU" sz="600" dirty="0">
                          <a:latin typeface="Verdana"/>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fontAlgn="t">
                        <a:spcBef>
                          <a:spcPts val="500"/>
                        </a:spcBef>
                        <a:spcAft>
                          <a:spcPts val="500"/>
                        </a:spcAft>
                      </a:pPr>
                      <a:r>
                        <a:rPr lang="ru-RU" sz="600" dirty="0">
                          <a:latin typeface="Verdana"/>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fontAlgn="t">
                        <a:spcBef>
                          <a:spcPts val="500"/>
                        </a:spcBef>
                        <a:spcAft>
                          <a:spcPts val="500"/>
                        </a:spcAft>
                      </a:pPr>
                      <a:r>
                        <a:rPr lang="ru-RU" sz="600" dirty="0">
                          <a:latin typeface="Verdana"/>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fontAlgn="t">
                        <a:spcBef>
                          <a:spcPts val="500"/>
                        </a:spcBef>
                        <a:spcAft>
                          <a:spcPts val="500"/>
                        </a:spcAft>
                      </a:pPr>
                      <a:r>
                        <a:rPr lang="ru-RU" sz="600" dirty="0">
                          <a:latin typeface="Verdana"/>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fontAlgn="t">
                        <a:spcBef>
                          <a:spcPts val="500"/>
                        </a:spcBef>
                        <a:spcAft>
                          <a:spcPts val="500"/>
                        </a:spcAft>
                      </a:pPr>
                      <a:r>
                        <a:rPr lang="ru-RU" sz="600" dirty="0">
                          <a:latin typeface="Verdana"/>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fontAlgn="t">
                        <a:spcBef>
                          <a:spcPts val="500"/>
                        </a:spcBef>
                        <a:spcAft>
                          <a:spcPts val="500"/>
                        </a:spcAft>
                      </a:pPr>
                      <a:r>
                        <a:rPr lang="ru-RU" sz="600">
                          <a:latin typeface="Verdana"/>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356291">
                <a:tc gridSpan="2">
                  <a:txBody>
                    <a:bodyPr/>
                    <a:lstStyle/>
                    <a:p>
                      <a:pPr marL="38100" marR="38100" algn="r" fontAlgn="t">
                        <a:lnSpc>
                          <a:spcPct val="150000"/>
                        </a:lnSpc>
                        <a:spcBef>
                          <a:spcPts val="500"/>
                        </a:spcBef>
                        <a:spcAft>
                          <a:spcPts val="500"/>
                        </a:spcAft>
                      </a:pPr>
                      <a:r>
                        <a:rPr lang="ru-RU" sz="600" b="0">
                          <a:latin typeface="Verdana"/>
                        </a:rPr>
                        <a:t>Всего:</a:t>
                      </a:r>
                    </a:p>
                  </a:txBody>
                  <a:tcPr marL="0" marR="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ru-RU"/>
                    </a:p>
                  </a:txBody>
                  <a:tcPr/>
                </a:tc>
                <a:tc>
                  <a:txBody>
                    <a:bodyPr/>
                    <a:lstStyle/>
                    <a:p>
                      <a:pPr marL="38100" marR="38100" fontAlgn="t">
                        <a:spcBef>
                          <a:spcPts val="500"/>
                        </a:spcBef>
                        <a:spcAft>
                          <a:spcPts val="500"/>
                        </a:spcAft>
                      </a:pPr>
                      <a:r>
                        <a:rPr lang="ru-RU" sz="600">
                          <a:latin typeface="Verdana"/>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fontAlgn="t">
                        <a:spcBef>
                          <a:spcPts val="500"/>
                        </a:spcBef>
                        <a:spcAft>
                          <a:spcPts val="500"/>
                        </a:spcAft>
                      </a:pPr>
                      <a:r>
                        <a:rPr lang="ru-RU" sz="600">
                          <a:latin typeface="Verdana"/>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fontAlgn="t">
                        <a:spcBef>
                          <a:spcPts val="500"/>
                        </a:spcBef>
                        <a:spcAft>
                          <a:spcPts val="500"/>
                        </a:spcAft>
                      </a:pPr>
                      <a:r>
                        <a:rPr lang="ru-RU" sz="600">
                          <a:latin typeface="Verdana"/>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fontAlgn="t">
                        <a:spcBef>
                          <a:spcPts val="500"/>
                        </a:spcBef>
                        <a:spcAft>
                          <a:spcPts val="500"/>
                        </a:spcAft>
                      </a:pPr>
                      <a:r>
                        <a:rPr lang="ru-RU" sz="600">
                          <a:latin typeface="Verdana"/>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fontAlgn="t">
                        <a:spcBef>
                          <a:spcPts val="500"/>
                        </a:spcBef>
                        <a:spcAft>
                          <a:spcPts val="500"/>
                        </a:spcAft>
                      </a:pPr>
                      <a:r>
                        <a:rPr lang="ru-RU" sz="600" dirty="0">
                          <a:latin typeface="Verdana"/>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fontAlgn="t">
                        <a:spcBef>
                          <a:spcPts val="500"/>
                        </a:spcBef>
                        <a:spcAft>
                          <a:spcPts val="500"/>
                        </a:spcAft>
                      </a:pPr>
                      <a:r>
                        <a:rPr lang="ru-RU" sz="600">
                          <a:latin typeface="Verdana"/>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fontAlgn="t">
                        <a:spcBef>
                          <a:spcPts val="500"/>
                        </a:spcBef>
                        <a:spcAft>
                          <a:spcPts val="500"/>
                        </a:spcAft>
                      </a:pPr>
                      <a:r>
                        <a:rPr lang="ru-RU" sz="600">
                          <a:latin typeface="Verdana"/>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38100" marR="38100" fontAlgn="t">
                        <a:spcBef>
                          <a:spcPts val="500"/>
                        </a:spcBef>
                        <a:spcAft>
                          <a:spcPts val="500"/>
                        </a:spcAft>
                      </a:pPr>
                      <a:r>
                        <a:rPr lang="ru-RU" sz="600">
                          <a:latin typeface="Verdana"/>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ru-RU"/>
                    </a:p>
                  </a:txBody>
                  <a:tcPr/>
                </a:tc>
                <a:tc hMerge="1">
                  <a:txBody>
                    <a:bodyPr/>
                    <a:lstStyle/>
                    <a:p>
                      <a:endParaRPr lang="ru-RU"/>
                    </a:p>
                  </a:txBody>
                  <a:tcPr/>
                </a:tc>
                <a:tc>
                  <a:txBody>
                    <a:bodyPr/>
                    <a:lstStyle/>
                    <a:p>
                      <a:pPr marL="38100" marR="38100" fontAlgn="t">
                        <a:spcBef>
                          <a:spcPts val="500"/>
                        </a:spcBef>
                        <a:spcAft>
                          <a:spcPts val="500"/>
                        </a:spcAft>
                      </a:pPr>
                      <a:r>
                        <a:rPr lang="ru-RU" sz="600">
                          <a:latin typeface="Verdana"/>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fontAlgn="t">
                        <a:spcBef>
                          <a:spcPts val="500"/>
                        </a:spcBef>
                        <a:spcAft>
                          <a:spcPts val="500"/>
                        </a:spcAft>
                      </a:pPr>
                      <a:r>
                        <a:rPr lang="ru-RU" sz="600">
                          <a:latin typeface="Verdana"/>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fontAlgn="t">
                        <a:spcBef>
                          <a:spcPts val="500"/>
                        </a:spcBef>
                        <a:spcAft>
                          <a:spcPts val="500"/>
                        </a:spcAft>
                      </a:pPr>
                      <a:r>
                        <a:rPr lang="ru-RU" sz="600">
                          <a:latin typeface="Verdana"/>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38100" marR="38100" fontAlgn="t">
                        <a:spcBef>
                          <a:spcPts val="500"/>
                        </a:spcBef>
                        <a:spcAft>
                          <a:spcPts val="500"/>
                        </a:spcAft>
                      </a:pPr>
                      <a:r>
                        <a:rPr lang="ru-RU" sz="600" dirty="0">
                          <a:latin typeface="Verdana"/>
                        </a:rPr>
                        <a:t> </a:t>
                      </a: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7"/>
                  </a:ext>
                </a:extLst>
              </a:tr>
            </a:tbl>
          </a:graphicData>
        </a:graphic>
      </p:graphicFrame>
      <p:grpSp>
        <p:nvGrpSpPr>
          <p:cNvPr id="5" name="Group 20"/>
          <p:cNvGrpSpPr>
            <a:grpSpLocks/>
          </p:cNvGrpSpPr>
          <p:nvPr/>
        </p:nvGrpSpPr>
        <p:grpSpPr bwMode="auto">
          <a:xfrm>
            <a:off x="0" y="-3175"/>
            <a:ext cx="9144000" cy="1497013"/>
            <a:chOff x="0" y="-2872"/>
            <a:chExt cx="9144000" cy="1496710"/>
          </a:xfrm>
        </p:grpSpPr>
        <p:sp>
          <p:nvSpPr>
            <p:cNvPr id="6" name="Rectangle 17"/>
            <p:cNvSpPr>
              <a:spLocks noChangeArrowheads="1"/>
            </p:cNvSpPr>
            <p:nvPr/>
          </p:nvSpPr>
          <p:spPr bwMode="auto">
            <a:xfrm>
              <a:off x="1752600" y="400271"/>
              <a:ext cx="5472113" cy="461869"/>
            </a:xfrm>
            <a:prstGeom prst="rect">
              <a:avLst/>
            </a:prstGeom>
            <a:noFill/>
            <a:ln w="9525">
              <a:noFill/>
              <a:miter lim="800000"/>
              <a:headEnd/>
              <a:tailEnd/>
            </a:ln>
            <a:effectLst/>
          </p:spPr>
          <p:txBody>
            <a:bodyPr wrap="none">
              <a:spAutoFit/>
            </a:bodyPr>
            <a:lstStyle/>
            <a:p>
              <a:pPr>
                <a:defRPr/>
              </a:pPr>
              <a:r>
                <a:rPr lang="ru-RU" sz="2400" b="1">
                  <a:solidFill>
                    <a:schemeClr val="bg1"/>
                  </a:solidFill>
                  <a:effectLst>
                    <a:outerShdw blurRad="38100" dist="38100" dir="2700000" algn="tl">
                      <a:srgbClr val="C0C0C0"/>
                    </a:outerShdw>
                  </a:effectLst>
                </a:rPr>
                <a:t>Администрация Тверской области</a:t>
              </a:r>
              <a:endParaRPr lang="en-US" sz="2400" b="1">
                <a:solidFill>
                  <a:schemeClr val="bg1"/>
                </a:solidFill>
                <a:effectLst>
                  <a:outerShdw blurRad="38100" dist="38100" dir="2700000" algn="tl">
                    <a:srgbClr val="C0C0C0"/>
                  </a:outerShdw>
                </a:effectLst>
              </a:endParaRPr>
            </a:p>
          </p:txBody>
        </p:sp>
        <p:grpSp>
          <p:nvGrpSpPr>
            <p:cNvPr id="7" name="Group 9"/>
            <p:cNvGrpSpPr>
              <a:grpSpLocks/>
            </p:cNvGrpSpPr>
            <p:nvPr/>
          </p:nvGrpSpPr>
          <p:grpSpPr bwMode="auto">
            <a:xfrm>
              <a:off x="0" y="0"/>
              <a:ext cx="9144000" cy="1493838"/>
              <a:chOff x="0" y="0"/>
              <a:chExt cx="9144000" cy="1493838"/>
            </a:xfrm>
          </p:grpSpPr>
          <p:pic>
            <p:nvPicPr>
              <p:cNvPr id="11" name="Picture 15" descr="22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149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5" descr="222"/>
              <p:cNvPicPr>
                <a:picLocks noChangeAspect="1" noChangeArrowheads="1"/>
              </p:cNvPicPr>
              <p:nvPr/>
            </p:nvPicPr>
            <p:blipFill>
              <a:blip r:embed="rId2" cstate="print">
                <a:extLst>
                  <a:ext uri="{28A0092B-C50C-407E-A947-70E740481C1C}">
                    <a14:useLocalDpi xmlns:a14="http://schemas.microsoft.com/office/drawing/2010/main" val="0"/>
                  </a:ext>
                </a:extLst>
              </a:blip>
              <a:srcRect l="82500"/>
              <a:stretch>
                <a:fillRect/>
              </a:stretch>
            </p:blipFill>
            <p:spPr bwMode="auto">
              <a:xfrm>
                <a:off x="0" y="0"/>
                <a:ext cx="1600200" cy="149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8" name="Picture 13" descr="logo.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3664" y="-2872"/>
              <a:ext cx="1137685" cy="149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5" descr="222"/>
            <p:cNvPicPr>
              <a:picLocks noChangeAspect="1" noChangeArrowheads="1"/>
            </p:cNvPicPr>
            <p:nvPr/>
          </p:nvPicPr>
          <p:blipFill>
            <a:blip r:embed="rId2" cstate="print">
              <a:extLst>
                <a:ext uri="{28A0092B-C50C-407E-A947-70E740481C1C}">
                  <a14:useLocalDpi xmlns:a14="http://schemas.microsoft.com/office/drawing/2010/main" val="0"/>
                </a:ext>
              </a:extLst>
            </a:blip>
            <a:srcRect l="82500" b="79596"/>
            <a:stretch>
              <a:fillRect/>
            </a:stretch>
          </p:blipFill>
          <p:spPr bwMode="auto">
            <a:xfrm>
              <a:off x="142240" y="0"/>
              <a:ext cx="1600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17"/>
            <p:cNvSpPr txBox="1">
              <a:spLocks noChangeArrowheads="1"/>
            </p:cNvSpPr>
            <p:nvPr/>
          </p:nvSpPr>
          <p:spPr bwMode="auto">
            <a:xfrm>
              <a:off x="304314" y="20720"/>
              <a:ext cx="121489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eaLnBrk="1" hangingPunct="1"/>
              <a:r>
                <a:rPr lang="ru-RU" sz="1100">
                  <a:solidFill>
                    <a:schemeClr val="bg1"/>
                  </a:solidFill>
                  <a:latin typeface="Times New Roman" pitchFamily="18" charset="0"/>
                  <a:cs typeface="Times New Roman" pitchFamily="18" charset="0"/>
                </a:rPr>
                <a:t>Тверская область</a:t>
              </a:r>
              <a:endParaRPr lang="en-US" sz="1100">
                <a:solidFill>
                  <a:schemeClr val="bg1"/>
                </a:solidFill>
                <a:latin typeface="Times New Roman" pitchFamily="18" charset="0"/>
                <a:cs typeface="Times New Roman" pitchFamily="18" charset="0"/>
              </a:endParaRPr>
            </a:p>
          </p:txBody>
        </p:sp>
      </p:grpSp>
      <p:sp>
        <p:nvSpPr>
          <p:cNvPr id="13" name="Rectangle 3"/>
          <p:cNvSpPr txBox="1">
            <a:spLocks noChangeArrowheads="1"/>
          </p:cNvSpPr>
          <p:nvPr/>
        </p:nvSpPr>
        <p:spPr bwMode="auto">
          <a:xfrm>
            <a:off x="1560513" y="333375"/>
            <a:ext cx="7127875" cy="676275"/>
          </a:xfrm>
          <a:prstGeom prst="rect">
            <a:avLst/>
          </a:prstGeom>
          <a:noFill/>
          <a:ln w="9525">
            <a:noFill/>
            <a:miter lim="800000"/>
            <a:headEnd/>
            <a:tailEnd/>
          </a:ln>
          <a:effectLst/>
        </p:spPr>
        <p:txBody>
          <a:bodyPr/>
          <a:lstStyle/>
          <a:p>
            <a:pPr>
              <a:defRPr/>
            </a:pPr>
            <a:endParaRPr lang="en-US" sz="3200" b="1">
              <a:solidFill>
                <a:schemeClr val="bg1"/>
              </a:solidFill>
              <a:effectLst>
                <a:outerShdw blurRad="38100" dist="38100" dir="2700000" algn="tl">
                  <a:srgbClr val="C0C0C0"/>
                </a:outerShdw>
              </a:effectLst>
              <a:latin typeface="Arial" charset="0"/>
              <a:cs typeface="Arial" charset="0"/>
            </a:endParaRPr>
          </a:p>
        </p:txBody>
      </p:sp>
      <p:sp>
        <p:nvSpPr>
          <p:cNvPr id="14" name="Прямоугольник 12"/>
          <p:cNvSpPr>
            <a:spLocks noChangeArrowheads="1"/>
          </p:cNvSpPr>
          <p:nvPr/>
        </p:nvSpPr>
        <p:spPr bwMode="auto">
          <a:xfrm>
            <a:off x="1357313" y="85719"/>
            <a:ext cx="743902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ru-RU" sz="2800" b="1" dirty="0" smtClean="0">
                <a:solidFill>
                  <a:srgbClr val="F9F9F9"/>
                </a:solidFill>
                <a:latin typeface="Times New Roman" pitchFamily="18" charset="0"/>
                <a:cs typeface="Times New Roman" pitchFamily="18" charset="0"/>
              </a:rPr>
              <a:t>Пример заполнения Приложения 1 с федеральным ГРБС</a:t>
            </a:r>
            <a:endParaRPr lang="ru-RU" sz="2800" dirty="0">
              <a:solidFill>
                <a:srgbClr val="F9F9F9"/>
              </a:solidFill>
              <a:latin typeface="Times New Roman" pitchFamily="18" charset="0"/>
              <a:cs typeface="Times New Roman" pitchFamily="18" charset="0"/>
            </a:endParaRPr>
          </a:p>
        </p:txBody>
      </p:sp>
      <p:sp>
        <p:nvSpPr>
          <p:cNvPr id="15" name="TextBox 14"/>
          <p:cNvSpPr txBox="1"/>
          <p:nvPr/>
        </p:nvSpPr>
        <p:spPr>
          <a:xfrm>
            <a:off x="228599" y="1700213"/>
            <a:ext cx="8701089" cy="2031325"/>
          </a:xfrm>
          <a:prstGeom prst="rect">
            <a:avLst/>
          </a:prstGeom>
          <a:noFill/>
        </p:spPr>
        <p:txBody>
          <a:bodyPr wrap="square" rtlCol="0">
            <a:spAutoFit/>
          </a:bodyPr>
          <a:lstStyle/>
          <a:p>
            <a:r>
              <a:rPr lang="ru-RU" b="1" dirty="0" smtClean="0">
                <a:latin typeface="Times New Roman" panose="02020603050405020304" pitchFamily="18" charset="0"/>
                <a:cs typeface="Times New Roman" panose="02020603050405020304" pitchFamily="18" charset="0"/>
              </a:rPr>
              <a:t>Исходные данные: </a:t>
            </a:r>
          </a:p>
          <a:p>
            <a:pPr>
              <a:buFontTx/>
              <a:buChar char="-"/>
            </a:pPr>
            <a:r>
              <a:rPr lang="ru-RU" dirty="0" smtClean="0">
                <a:latin typeface="Times New Roman" panose="02020603050405020304" pitchFamily="18" charset="0"/>
                <a:cs typeface="Times New Roman" panose="02020603050405020304" pitchFamily="18" charset="0"/>
              </a:rPr>
              <a:t> общая стоимость строительства объекта – 1100000 тыс. руб.</a:t>
            </a:r>
          </a:p>
          <a:p>
            <a:pPr>
              <a:buFontTx/>
              <a:buChar char="-"/>
            </a:pPr>
            <a:r>
              <a:rPr lang="ru-RU" dirty="0" smtClean="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софинансирование</a:t>
            </a:r>
            <a:r>
              <a:rPr lang="ru-RU" dirty="0" smtClean="0">
                <a:latin typeface="Times New Roman" panose="02020603050405020304" pitchFamily="18" charset="0"/>
                <a:cs typeface="Times New Roman" panose="02020603050405020304" pitchFamily="18" charset="0"/>
              </a:rPr>
              <a:t> из федерального бюджета 800000 тыс. руб. с уровнем финансирования не более 84% (по годам 2018 г. – 300000 тыс. руб., 2019 г. – 500000 тыс. руб.)</a:t>
            </a:r>
          </a:p>
          <a:p>
            <a:pPr marL="285750" indent="-285750">
              <a:buFontTx/>
              <a:buChar char="-"/>
            </a:pPr>
            <a:r>
              <a:rPr lang="ru-RU" dirty="0" smtClean="0">
                <a:latin typeface="Times New Roman" panose="02020603050405020304" pitchFamily="18" charset="0"/>
                <a:cs typeface="Times New Roman" panose="02020603050405020304" pitchFamily="18" charset="0"/>
              </a:rPr>
              <a:t>уровень </a:t>
            </a:r>
            <a:r>
              <a:rPr lang="ru-RU" dirty="0" err="1" smtClean="0">
                <a:latin typeface="Times New Roman" panose="02020603050405020304" pitchFamily="18" charset="0"/>
                <a:cs typeface="Times New Roman" panose="02020603050405020304" pitchFamily="18" charset="0"/>
              </a:rPr>
              <a:t>софинансирования</a:t>
            </a:r>
            <a:r>
              <a:rPr lang="ru-RU" dirty="0" smtClean="0">
                <a:latin typeface="Times New Roman" panose="02020603050405020304" pitchFamily="18" charset="0"/>
                <a:cs typeface="Times New Roman" panose="02020603050405020304" pitchFamily="18" charset="0"/>
              </a:rPr>
              <a:t> из бюджета МО – 30%</a:t>
            </a:r>
            <a:endParaRPr lang="ru-RU" dirty="0"/>
          </a:p>
          <a:p>
            <a:r>
              <a:rPr lang="ru-RU" b="1" dirty="0" smtClean="0">
                <a:latin typeface="Times New Roman" panose="02020603050405020304" pitchFamily="18" charset="0"/>
                <a:cs typeface="Times New Roman" panose="02020603050405020304" pitchFamily="18" charset="0"/>
              </a:rPr>
              <a:t>Итог: 952381 тыс. руб. + 147619 тыс. руб. (по отдельной классификации)</a:t>
            </a:r>
          </a:p>
        </p:txBody>
      </p:sp>
      <p:sp>
        <p:nvSpPr>
          <p:cNvPr id="2" name="Овал 1"/>
          <p:cNvSpPr/>
          <p:nvPr/>
        </p:nvSpPr>
        <p:spPr>
          <a:xfrm>
            <a:off x="4420860" y="5146335"/>
            <a:ext cx="1178895" cy="41563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446525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739436"/>
            <a:ext cx="9144000" cy="1015663"/>
          </a:xfrm>
          <a:prstGeom prst="rect">
            <a:avLst/>
          </a:prstGeom>
          <a:noFill/>
        </p:spPr>
        <p:txBody>
          <a:bodyPr wrap="square" rtlCol="0">
            <a:spAutoFit/>
          </a:bodyPr>
          <a:lstStyle/>
          <a:p>
            <a:pPr algn="ctr"/>
            <a:r>
              <a:rPr lang="ru-RU" sz="2000" b="1" dirty="0">
                <a:latin typeface="Times New Roman" panose="02020603050405020304" pitchFamily="18" charset="0"/>
                <a:cs typeface="Times New Roman" panose="02020603050405020304" pitchFamily="18" charset="0"/>
              </a:rPr>
              <a:t>Закон Тверской области 27 декабря 2017 года N 85-ЗО </a:t>
            </a:r>
          </a:p>
          <a:p>
            <a:pPr algn="ctr"/>
            <a:r>
              <a:rPr lang="ru-RU" sz="2000" b="1" dirty="0" smtClean="0">
                <a:latin typeface="Times New Roman" panose="02020603050405020304" pitchFamily="18" charset="0"/>
                <a:cs typeface="Times New Roman" panose="02020603050405020304" pitchFamily="18" charset="0"/>
              </a:rPr>
              <a:t>«Об областном бюджете Тверской области на 2018 год и на плановый период 2019 и 2020 годов»</a:t>
            </a:r>
            <a:r>
              <a:rPr lang="ru-RU" dirty="0" smtClean="0"/>
              <a:t> </a:t>
            </a:r>
            <a:endParaRPr lang="ru-RU" dirty="0"/>
          </a:p>
        </p:txBody>
      </p:sp>
      <p:sp>
        <p:nvSpPr>
          <p:cNvPr id="3" name="TextBox 2"/>
          <p:cNvSpPr txBox="1"/>
          <p:nvPr/>
        </p:nvSpPr>
        <p:spPr>
          <a:xfrm>
            <a:off x="158698" y="3007695"/>
            <a:ext cx="8834162" cy="2400657"/>
          </a:xfrm>
          <a:prstGeom prst="rect">
            <a:avLst/>
          </a:prstGeom>
          <a:noFill/>
        </p:spPr>
        <p:txBody>
          <a:bodyPr wrap="square" rtlCol="0">
            <a:spAutoFit/>
          </a:bodyPr>
          <a:lstStyle/>
          <a:p>
            <a:r>
              <a:rPr lang="ru-RU" sz="1400" b="1" dirty="0" smtClean="0">
                <a:solidFill>
                  <a:srgbClr val="006600"/>
                </a:solidFill>
                <a:latin typeface="Times New Roman" panose="02020603050405020304" pitchFamily="18" charset="0"/>
                <a:cs typeface="Times New Roman" panose="02020603050405020304" pitchFamily="18" charset="0"/>
              </a:rPr>
              <a:t>Статья </a:t>
            </a:r>
            <a:r>
              <a:rPr lang="ru-RU" sz="1400" b="1" dirty="0">
                <a:solidFill>
                  <a:srgbClr val="006600"/>
                </a:solidFill>
                <a:latin typeface="Times New Roman" panose="02020603050405020304" pitchFamily="18" charset="0"/>
                <a:cs typeface="Times New Roman" panose="02020603050405020304" pitchFamily="18" charset="0"/>
              </a:rPr>
              <a:t>17.1</a:t>
            </a:r>
          </a:p>
          <a:p>
            <a:r>
              <a:rPr lang="ru-RU" sz="1500" b="1" dirty="0">
                <a:solidFill>
                  <a:srgbClr val="002060"/>
                </a:solidFill>
                <a:latin typeface="Times New Roman" panose="02020603050405020304" pitchFamily="18" charset="0"/>
                <a:cs typeface="Times New Roman" panose="02020603050405020304" pitchFamily="18" charset="0"/>
              </a:rPr>
              <a:t>В соответствии с пунктом 7.1 статьи 136 Бюджетного кодекса Российской Федерации передать Управлению Федерального казначейства по Тверской области </a:t>
            </a:r>
            <a:r>
              <a:rPr lang="ru-RU" sz="1500" dirty="0">
                <a:latin typeface="Times New Roman" panose="02020603050405020304" pitchFamily="18" charset="0"/>
                <a:cs typeface="Times New Roman" panose="02020603050405020304" pitchFamily="18" charset="0"/>
              </a:rPr>
              <a:t>в 2018 году на основании решений главных распорядителей средств областного бюджета </a:t>
            </a:r>
            <a:r>
              <a:rPr lang="ru-RU" sz="1500" b="1" dirty="0">
                <a:solidFill>
                  <a:srgbClr val="002060"/>
                </a:solidFill>
                <a:latin typeface="Times New Roman" panose="02020603050405020304" pitchFamily="18" charset="0"/>
                <a:cs typeface="Times New Roman" panose="02020603050405020304" pitchFamily="18" charset="0"/>
              </a:rPr>
              <a:t>полномочия получателя средств областного бюджета по перечислению межбюджетных трансфертов, имеющих целевое назначение</a:t>
            </a:r>
            <a:r>
              <a:rPr lang="ru-RU" sz="1500" dirty="0">
                <a:latin typeface="Times New Roman" panose="02020603050405020304" pitchFamily="18" charset="0"/>
                <a:cs typeface="Times New Roman" panose="02020603050405020304" pitchFamily="18" charset="0"/>
              </a:rPr>
              <a:t>, предоставляемых из областного бюджета местным бюджетам и </a:t>
            </a:r>
            <a:r>
              <a:rPr lang="ru-RU" sz="1500" b="1" dirty="0">
                <a:solidFill>
                  <a:srgbClr val="002060"/>
                </a:solidFill>
                <a:latin typeface="Times New Roman" panose="02020603050405020304" pitchFamily="18" charset="0"/>
                <a:cs typeface="Times New Roman" panose="02020603050405020304" pitchFamily="18" charset="0"/>
              </a:rPr>
              <a:t>источником финансового обеспечения которых являются средства федерального бюджета</a:t>
            </a:r>
            <a:r>
              <a:rPr lang="ru-RU" sz="1500" dirty="0">
                <a:latin typeface="Times New Roman" panose="02020603050405020304" pitchFamily="18" charset="0"/>
                <a:cs typeface="Times New Roman" panose="02020603050405020304" pitchFamily="18" charset="0"/>
              </a:rPr>
              <a:t>, в пределах суммы, необходимой для оплаты денежных обязательств по расходам получателей средств местного бюджета, источником финансового обеспечения которых являются данные межбюджетные трансферты, в порядке, установленном Федеральным казначейством</a:t>
            </a:r>
            <a:r>
              <a:rPr lang="ru-RU" sz="1500" dirty="0" smtClean="0">
                <a:latin typeface="Times New Roman" panose="02020603050405020304" pitchFamily="18" charset="0"/>
                <a:cs typeface="Times New Roman" panose="02020603050405020304" pitchFamily="18" charset="0"/>
              </a:rPr>
              <a:t>.</a:t>
            </a:r>
            <a:endParaRPr lang="ru-RU" sz="1500" dirty="0">
              <a:latin typeface="Times New Roman" panose="02020603050405020304" pitchFamily="18" charset="0"/>
              <a:cs typeface="Times New Roman" panose="02020603050405020304" pitchFamily="18" charset="0"/>
            </a:endParaRPr>
          </a:p>
        </p:txBody>
      </p:sp>
      <p:grpSp>
        <p:nvGrpSpPr>
          <p:cNvPr id="4" name="Group 20"/>
          <p:cNvGrpSpPr>
            <a:grpSpLocks/>
          </p:cNvGrpSpPr>
          <p:nvPr/>
        </p:nvGrpSpPr>
        <p:grpSpPr bwMode="auto">
          <a:xfrm>
            <a:off x="0" y="-3175"/>
            <a:ext cx="9144000" cy="1497013"/>
            <a:chOff x="0" y="-2872"/>
            <a:chExt cx="9144000" cy="1496710"/>
          </a:xfrm>
        </p:grpSpPr>
        <p:sp>
          <p:nvSpPr>
            <p:cNvPr id="5" name="Rectangle 17"/>
            <p:cNvSpPr>
              <a:spLocks noChangeArrowheads="1"/>
            </p:cNvSpPr>
            <p:nvPr/>
          </p:nvSpPr>
          <p:spPr bwMode="auto">
            <a:xfrm>
              <a:off x="1752600" y="400271"/>
              <a:ext cx="5472113" cy="461869"/>
            </a:xfrm>
            <a:prstGeom prst="rect">
              <a:avLst/>
            </a:prstGeom>
            <a:noFill/>
            <a:ln w="9525">
              <a:noFill/>
              <a:miter lim="800000"/>
              <a:headEnd/>
              <a:tailEnd/>
            </a:ln>
            <a:effectLst/>
          </p:spPr>
          <p:txBody>
            <a:bodyPr wrap="none">
              <a:spAutoFit/>
            </a:bodyPr>
            <a:lstStyle/>
            <a:p>
              <a:pPr>
                <a:defRPr/>
              </a:pPr>
              <a:r>
                <a:rPr lang="ru-RU" sz="2400" b="1">
                  <a:solidFill>
                    <a:schemeClr val="bg1"/>
                  </a:solidFill>
                  <a:effectLst>
                    <a:outerShdw blurRad="38100" dist="38100" dir="2700000" algn="tl">
                      <a:srgbClr val="C0C0C0"/>
                    </a:outerShdw>
                  </a:effectLst>
                </a:rPr>
                <a:t>Администрация Тверской области</a:t>
              </a:r>
              <a:endParaRPr lang="en-US" sz="2400" b="1">
                <a:solidFill>
                  <a:schemeClr val="bg1"/>
                </a:solidFill>
                <a:effectLst>
                  <a:outerShdw blurRad="38100" dist="38100" dir="2700000" algn="tl">
                    <a:srgbClr val="C0C0C0"/>
                  </a:outerShdw>
                </a:effectLst>
              </a:endParaRPr>
            </a:p>
          </p:txBody>
        </p:sp>
        <p:grpSp>
          <p:nvGrpSpPr>
            <p:cNvPr id="6" name="Group 9"/>
            <p:cNvGrpSpPr>
              <a:grpSpLocks/>
            </p:cNvGrpSpPr>
            <p:nvPr/>
          </p:nvGrpSpPr>
          <p:grpSpPr bwMode="auto">
            <a:xfrm>
              <a:off x="0" y="0"/>
              <a:ext cx="9144000" cy="1493838"/>
              <a:chOff x="0" y="0"/>
              <a:chExt cx="9144000" cy="1493838"/>
            </a:xfrm>
          </p:grpSpPr>
          <p:pic>
            <p:nvPicPr>
              <p:cNvPr id="10" name="Picture 15" descr="22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149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5" descr="222"/>
              <p:cNvPicPr>
                <a:picLocks noChangeAspect="1" noChangeArrowheads="1"/>
              </p:cNvPicPr>
              <p:nvPr/>
            </p:nvPicPr>
            <p:blipFill>
              <a:blip r:embed="rId2" cstate="print">
                <a:extLst>
                  <a:ext uri="{28A0092B-C50C-407E-A947-70E740481C1C}">
                    <a14:useLocalDpi xmlns:a14="http://schemas.microsoft.com/office/drawing/2010/main" val="0"/>
                  </a:ext>
                </a:extLst>
              </a:blip>
              <a:srcRect l="82500"/>
              <a:stretch>
                <a:fillRect/>
              </a:stretch>
            </p:blipFill>
            <p:spPr bwMode="auto">
              <a:xfrm>
                <a:off x="0" y="0"/>
                <a:ext cx="1600200" cy="149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7" name="Picture 13" descr="logo.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3664" y="-2872"/>
              <a:ext cx="1137685" cy="149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5" descr="222"/>
            <p:cNvPicPr>
              <a:picLocks noChangeAspect="1" noChangeArrowheads="1"/>
            </p:cNvPicPr>
            <p:nvPr/>
          </p:nvPicPr>
          <p:blipFill>
            <a:blip r:embed="rId2" cstate="print">
              <a:extLst>
                <a:ext uri="{28A0092B-C50C-407E-A947-70E740481C1C}">
                  <a14:useLocalDpi xmlns:a14="http://schemas.microsoft.com/office/drawing/2010/main" val="0"/>
                </a:ext>
              </a:extLst>
            </a:blip>
            <a:srcRect l="82500" b="79596"/>
            <a:stretch>
              <a:fillRect/>
            </a:stretch>
          </p:blipFill>
          <p:spPr bwMode="auto">
            <a:xfrm>
              <a:off x="142240" y="0"/>
              <a:ext cx="1600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17"/>
            <p:cNvSpPr txBox="1">
              <a:spLocks noChangeArrowheads="1"/>
            </p:cNvSpPr>
            <p:nvPr/>
          </p:nvSpPr>
          <p:spPr bwMode="auto">
            <a:xfrm>
              <a:off x="304314" y="20720"/>
              <a:ext cx="121489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eaLnBrk="1" hangingPunct="1"/>
              <a:r>
                <a:rPr lang="ru-RU" sz="1100">
                  <a:solidFill>
                    <a:schemeClr val="bg1"/>
                  </a:solidFill>
                  <a:latin typeface="Times New Roman" pitchFamily="18" charset="0"/>
                  <a:cs typeface="Times New Roman" pitchFamily="18" charset="0"/>
                </a:rPr>
                <a:t>Тверская область</a:t>
              </a:r>
              <a:endParaRPr lang="en-US" sz="1100">
                <a:solidFill>
                  <a:schemeClr val="bg1"/>
                </a:solidFill>
                <a:latin typeface="Times New Roman" pitchFamily="18" charset="0"/>
                <a:cs typeface="Times New Roman" pitchFamily="18" charset="0"/>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0"/>
          <p:cNvGrpSpPr>
            <a:grpSpLocks/>
          </p:cNvGrpSpPr>
          <p:nvPr/>
        </p:nvGrpSpPr>
        <p:grpSpPr bwMode="auto">
          <a:xfrm>
            <a:off x="0" y="-3175"/>
            <a:ext cx="9144000" cy="1497013"/>
            <a:chOff x="0" y="-2872"/>
            <a:chExt cx="9144000" cy="1496710"/>
          </a:xfrm>
        </p:grpSpPr>
        <p:sp>
          <p:nvSpPr>
            <p:cNvPr id="3" name="Rectangle 17"/>
            <p:cNvSpPr>
              <a:spLocks noChangeArrowheads="1"/>
            </p:cNvSpPr>
            <p:nvPr/>
          </p:nvSpPr>
          <p:spPr bwMode="auto">
            <a:xfrm>
              <a:off x="1752600" y="400271"/>
              <a:ext cx="5472113" cy="461869"/>
            </a:xfrm>
            <a:prstGeom prst="rect">
              <a:avLst/>
            </a:prstGeom>
            <a:noFill/>
            <a:ln w="9525">
              <a:noFill/>
              <a:miter lim="800000"/>
              <a:headEnd/>
              <a:tailEnd/>
            </a:ln>
            <a:effectLst/>
          </p:spPr>
          <p:txBody>
            <a:bodyPr wrap="none">
              <a:spAutoFit/>
            </a:bodyPr>
            <a:lstStyle/>
            <a:p>
              <a:pPr>
                <a:defRPr/>
              </a:pPr>
              <a:r>
                <a:rPr lang="ru-RU" sz="2400" b="1">
                  <a:solidFill>
                    <a:schemeClr val="bg1"/>
                  </a:solidFill>
                  <a:effectLst>
                    <a:outerShdw blurRad="38100" dist="38100" dir="2700000" algn="tl">
                      <a:srgbClr val="C0C0C0"/>
                    </a:outerShdw>
                  </a:effectLst>
                </a:rPr>
                <a:t>Администрация Тверской области</a:t>
              </a:r>
              <a:endParaRPr lang="en-US" sz="2400" b="1">
                <a:solidFill>
                  <a:schemeClr val="bg1"/>
                </a:solidFill>
                <a:effectLst>
                  <a:outerShdw blurRad="38100" dist="38100" dir="2700000" algn="tl">
                    <a:srgbClr val="C0C0C0"/>
                  </a:outerShdw>
                </a:effectLst>
              </a:endParaRPr>
            </a:p>
          </p:txBody>
        </p:sp>
        <p:grpSp>
          <p:nvGrpSpPr>
            <p:cNvPr id="4" name="Group 9"/>
            <p:cNvGrpSpPr>
              <a:grpSpLocks/>
            </p:cNvGrpSpPr>
            <p:nvPr/>
          </p:nvGrpSpPr>
          <p:grpSpPr bwMode="auto">
            <a:xfrm>
              <a:off x="0" y="0"/>
              <a:ext cx="9144000" cy="1493838"/>
              <a:chOff x="0" y="0"/>
              <a:chExt cx="9144000" cy="1493838"/>
            </a:xfrm>
          </p:grpSpPr>
          <p:pic>
            <p:nvPicPr>
              <p:cNvPr id="8" name="Picture 15" descr="22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149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5" descr="222"/>
              <p:cNvPicPr>
                <a:picLocks noChangeAspect="1" noChangeArrowheads="1"/>
              </p:cNvPicPr>
              <p:nvPr/>
            </p:nvPicPr>
            <p:blipFill>
              <a:blip r:embed="rId2" cstate="print">
                <a:extLst>
                  <a:ext uri="{28A0092B-C50C-407E-A947-70E740481C1C}">
                    <a14:useLocalDpi xmlns:a14="http://schemas.microsoft.com/office/drawing/2010/main" val="0"/>
                  </a:ext>
                </a:extLst>
              </a:blip>
              <a:srcRect l="82500"/>
              <a:stretch>
                <a:fillRect/>
              </a:stretch>
            </p:blipFill>
            <p:spPr bwMode="auto">
              <a:xfrm>
                <a:off x="0" y="0"/>
                <a:ext cx="1600200" cy="149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5" name="Picture 13" descr="logo.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3664" y="-2872"/>
              <a:ext cx="1137685" cy="149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5" descr="222"/>
            <p:cNvPicPr>
              <a:picLocks noChangeAspect="1" noChangeArrowheads="1"/>
            </p:cNvPicPr>
            <p:nvPr/>
          </p:nvPicPr>
          <p:blipFill>
            <a:blip r:embed="rId2" cstate="print">
              <a:extLst>
                <a:ext uri="{28A0092B-C50C-407E-A947-70E740481C1C}">
                  <a14:useLocalDpi xmlns:a14="http://schemas.microsoft.com/office/drawing/2010/main" val="0"/>
                </a:ext>
              </a:extLst>
            </a:blip>
            <a:srcRect l="82500" b="79596"/>
            <a:stretch>
              <a:fillRect/>
            </a:stretch>
          </p:blipFill>
          <p:spPr bwMode="auto">
            <a:xfrm>
              <a:off x="142240" y="0"/>
              <a:ext cx="1600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17"/>
            <p:cNvSpPr txBox="1">
              <a:spLocks noChangeArrowheads="1"/>
            </p:cNvSpPr>
            <p:nvPr/>
          </p:nvSpPr>
          <p:spPr bwMode="auto">
            <a:xfrm>
              <a:off x="304314" y="20720"/>
              <a:ext cx="121489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eaLnBrk="1" hangingPunct="1"/>
              <a:r>
                <a:rPr lang="ru-RU" sz="1100">
                  <a:solidFill>
                    <a:schemeClr val="bg1"/>
                  </a:solidFill>
                  <a:latin typeface="Times New Roman" pitchFamily="18" charset="0"/>
                  <a:cs typeface="Times New Roman" pitchFamily="18" charset="0"/>
                </a:rPr>
                <a:t>Тверская область</a:t>
              </a:r>
              <a:endParaRPr lang="en-US" sz="1100">
                <a:solidFill>
                  <a:schemeClr val="bg1"/>
                </a:solidFill>
                <a:latin typeface="Times New Roman" pitchFamily="18" charset="0"/>
                <a:cs typeface="Times New Roman" pitchFamily="18" charset="0"/>
              </a:endParaRPr>
            </a:p>
          </p:txBody>
        </p:sp>
      </p:grpSp>
      <p:sp>
        <p:nvSpPr>
          <p:cNvPr id="10" name="Rectangle 3"/>
          <p:cNvSpPr txBox="1">
            <a:spLocks noChangeArrowheads="1"/>
          </p:cNvSpPr>
          <p:nvPr/>
        </p:nvSpPr>
        <p:spPr bwMode="auto">
          <a:xfrm>
            <a:off x="1560513" y="333375"/>
            <a:ext cx="7127875" cy="676275"/>
          </a:xfrm>
          <a:prstGeom prst="rect">
            <a:avLst/>
          </a:prstGeom>
          <a:noFill/>
          <a:ln w="9525">
            <a:noFill/>
            <a:miter lim="800000"/>
            <a:headEnd/>
            <a:tailEnd/>
          </a:ln>
          <a:effectLst/>
        </p:spPr>
        <p:txBody>
          <a:bodyPr/>
          <a:lstStyle/>
          <a:p>
            <a:pPr>
              <a:defRPr/>
            </a:pPr>
            <a:endParaRPr lang="en-US" sz="3200" b="1">
              <a:solidFill>
                <a:schemeClr val="bg1"/>
              </a:solidFill>
              <a:effectLst>
                <a:outerShdw blurRad="38100" dist="38100" dir="2700000" algn="tl">
                  <a:srgbClr val="C0C0C0"/>
                </a:outerShdw>
              </a:effectLst>
              <a:latin typeface="Arial" charset="0"/>
              <a:cs typeface="Arial" charset="0"/>
            </a:endParaRPr>
          </a:p>
        </p:txBody>
      </p:sp>
      <p:sp>
        <p:nvSpPr>
          <p:cNvPr id="11" name="Прямоугольник 12"/>
          <p:cNvSpPr>
            <a:spLocks noChangeArrowheads="1"/>
          </p:cNvSpPr>
          <p:nvPr/>
        </p:nvSpPr>
        <p:spPr bwMode="auto">
          <a:xfrm>
            <a:off x="1357313" y="55470"/>
            <a:ext cx="743902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0"/>
              </a:spcBef>
              <a:buFontTx/>
              <a:buNone/>
            </a:pPr>
            <a:r>
              <a:rPr lang="ru-RU" sz="2800" b="1" dirty="0" smtClean="0">
                <a:solidFill>
                  <a:schemeClr val="bg1"/>
                </a:solidFill>
                <a:latin typeface="Times New Roman" panose="02020603050405020304" pitchFamily="18" charset="0"/>
                <a:cs typeface="Times New Roman" panose="02020603050405020304" pitchFamily="18" charset="0"/>
              </a:rPr>
              <a:t>ПРИКАЗ ФЕДЕРАЛЬНОГО КАЗНАЧЕЙСТВА ОТ 30.11.2017 № 32Н</a:t>
            </a:r>
            <a:endParaRPr lang="ru-RU" altLang="ru-RU" sz="2800" b="1" dirty="0">
              <a:solidFill>
                <a:schemeClr val="bg1"/>
              </a:solidFill>
              <a:latin typeface="Times New Roman" pitchFamily="18" charset="0"/>
              <a:cs typeface="Times New Roman" pitchFamily="18" charset="0"/>
            </a:endParaRPr>
          </a:p>
        </p:txBody>
      </p:sp>
      <p:pic>
        <p:nvPicPr>
          <p:cNvPr id="13"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0099" y="1584738"/>
            <a:ext cx="3912277" cy="51595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94730" y="1853678"/>
            <a:ext cx="3424196" cy="4834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0"/>
          <p:cNvGrpSpPr>
            <a:grpSpLocks/>
          </p:cNvGrpSpPr>
          <p:nvPr/>
        </p:nvGrpSpPr>
        <p:grpSpPr bwMode="auto">
          <a:xfrm>
            <a:off x="0" y="-3175"/>
            <a:ext cx="9144000" cy="1497013"/>
            <a:chOff x="0" y="-2872"/>
            <a:chExt cx="9144000" cy="1496710"/>
          </a:xfrm>
        </p:grpSpPr>
        <p:sp>
          <p:nvSpPr>
            <p:cNvPr id="3" name="Rectangle 17"/>
            <p:cNvSpPr>
              <a:spLocks noChangeArrowheads="1"/>
            </p:cNvSpPr>
            <p:nvPr/>
          </p:nvSpPr>
          <p:spPr bwMode="auto">
            <a:xfrm>
              <a:off x="1752600" y="400271"/>
              <a:ext cx="5472113" cy="461869"/>
            </a:xfrm>
            <a:prstGeom prst="rect">
              <a:avLst/>
            </a:prstGeom>
            <a:noFill/>
            <a:ln w="9525">
              <a:noFill/>
              <a:miter lim="800000"/>
              <a:headEnd/>
              <a:tailEnd/>
            </a:ln>
            <a:effectLst/>
          </p:spPr>
          <p:txBody>
            <a:bodyPr wrap="none">
              <a:spAutoFit/>
            </a:bodyPr>
            <a:lstStyle/>
            <a:p>
              <a:pPr>
                <a:defRPr/>
              </a:pPr>
              <a:r>
                <a:rPr lang="ru-RU" sz="2400" b="1">
                  <a:solidFill>
                    <a:schemeClr val="bg1"/>
                  </a:solidFill>
                  <a:effectLst>
                    <a:outerShdw blurRad="38100" dist="38100" dir="2700000" algn="tl">
                      <a:srgbClr val="C0C0C0"/>
                    </a:outerShdw>
                  </a:effectLst>
                </a:rPr>
                <a:t>Администрация Тверской области</a:t>
              </a:r>
              <a:endParaRPr lang="en-US" sz="2400" b="1">
                <a:solidFill>
                  <a:schemeClr val="bg1"/>
                </a:solidFill>
                <a:effectLst>
                  <a:outerShdw blurRad="38100" dist="38100" dir="2700000" algn="tl">
                    <a:srgbClr val="C0C0C0"/>
                  </a:outerShdw>
                </a:effectLst>
              </a:endParaRPr>
            </a:p>
          </p:txBody>
        </p:sp>
        <p:grpSp>
          <p:nvGrpSpPr>
            <p:cNvPr id="4" name="Group 9"/>
            <p:cNvGrpSpPr>
              <a:grpSpLocks/>
            </p:cNvGrpSpPr>
            <p:nvPr/>
          </p:nvGrpSpPr>
          <p:grpSpPr bwMode="auto">
            <a:xfrm>
              <a:off x="0" y="0"/>
              <a:ext cx="9144000" cy="1493838"/>
              <a:chOff x="0" y="0"/>
              <a:chExt cx="9144000" cy="1493838"/>
            </a:xfrm>
          </p:grpSpPr>
          <p:pic>
            <p:nvPicPr>
              <p:cNvPr id="8" name="Picture 15" descr="22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149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5" descr="222"/>
              <p:cNvPicPr>
                <a:picLocks noChangeAspect="1" noChangeArrowheads="1"/>
              </p:cNvPicPr>
              <p:nvPr/>
            </p:nvPicPr>
            <p:blipFill>
              <a:blip r:embed="rId2" cstate="print">
                <a:extLst>
                  <a:ext uri="{28A0092B-C50C-407E-A947-70E740481C1C}">
                    <a14:useLocalDpi xmlns:a14="http://schemas.microsoft.com/office/drawing/2010/main" val="0"/>
                  </a:ext>
                </a:extLst>
              </a:blip>
              <a:srcRect l="82500"/>
              <a:stretch>
                <a:fillRect/>
              </a:stretch>
            </p:blipFill>
            <p:spPr bwMode="auto">
              <a:xfrm>
                <a:off x="0" y="0"/>
                <a:ext cx="1600200" cy="149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5" name="Picture 13" descr="logo.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3664" y="-2872"/>
              <a:ext cx="1137685" cy="149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5" descr="222"/>
            <p:cNvPicPr>
              <a:picLocks noChangeAspect="1" noChangeArrowheads="1"/>
            </p:cNvPicPr>
            <p:nvPr/>
          </p:nvPicPr>
          <p:blipFill>
            <a:blip r:embed="rId2" cstate="print">
              <a:extLst>
                <a:ext uri="{28A0092B-C50C-407E-A947-70E740481C1C}">
                  <a14:useLocalDpi xmlns:a14="http://schemas.microsoft.com/office/drawing/2010/main" val="0"/>
                </a:ext>
              </a:extLst>
            </a:blip>
            <a:srcRect l="82500" b="79596"/>
            <a:stretch>
              <a:fillRect/>
            </a:stretch>
          </p:blipFill>
          <p:spPr bwMode="auto">
            <a:xfrm>
              <a:off x="142240" y="0"/>
              <a:ext cx="1600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17"/>
            <p:cNvSpPr txBox="1">
              <a:spLocks noChangeArrowheads="1"/>
            </p:cNvSpPr>
            <p:nvPr/>
          </p:nvSpPr>
          <p:spPr bwMode="auto">
            <a:xfrm>
              <a:off x="304314" y="20720"/>
              <a:ext cx="121489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eaLnBrk="1" hangingPunct="1"/>
              <a:r>
                <a:rPr lang="ru-RU" sz="1100">
                  <a:solidFill>
                    <a:schemeClr val="bg1"/>
                  </a:solidFill>
                  <a:latin typeface="Times New Roman" pitchFamily="18" charset="0"/>
                  <a:cs typeface="Times New Roman" pitchFamily="18" charset="0"/>
                </a:rPr>
                <a:t>Тверская область</a:t>
              </a:r>
              <a:endParaRPr lang="en-US" sz="1100">
                <a:solidFill>
                  <a:schemeClr val="bg1"/>
                </a:solidFill>
                <a:latin typeface="Times New Roman" pitchFamily="18" charset="0"/>
                <a:cs typeface="Times New Roman" pitchFamily="18" charset="0"/>
              </a:endParaRPr>
            </a:p>
          </p:txBody>
        </p:sp>
      </p:grpSp>
      <p:sp>
        <p:nvSpPr>
          <p:cNvPr id="10" name="Rectangle 3"/>
          <p:cNvSpPr txBox="1">
            <a:spLocks noChangeArrowheads="1"/>
          </p:cNvSpPr>
          <p:nvPr/>
        </p:nvSpPr>
        <p:spPr bwMode="auto">
          <a:xfrm>
            <a:off x="1560513" y="333375"/>
            <a:ext cx="7127875" cy="676275"/>
          </a:xfrm>
          <a:prstGeom prst="rect">
            <a:avLst/>
          </a:prstGeom>
          <a:noFill/>
          <a:ln w="9525">
            <a:noFill/>
            <a:miter lim="800000"/>
            <a:headEnd/>
            <a:tailEnd/>
          </a:ln>
          <a:effectLst/>
        </p:spPr>
        <p:txBody>
          <a:bodyPr/>
          <a:lstStyle/>
          <a:p>
            <a:pPr>
              <a:defRPr/>
            </a:pPr>
            <a:endParaRPr lang="en-US" sz="3200" b="1">
              <a:solidFill>
                <a:schemeClr val="bg1"/>
              </a:solidFill>
              <a:effectLst>
                <a:outerShdw blurRad="38100" dist="38100" dir="2700000" algn="tl">
                  <a:srgbClr val="C0C0C0"/>
                </a:outerShdw>
              </a:effectLst>
              <a:latin typeface="Arial" charset="0"/>
              <a:cs typeface="Arial" charset="0"/>
            </a:endParaRPr>
          </a:p>
        </p:txBody>
      </p:sp>
      <p:sp>
        <p:nvSpPr>
          <p:cNvPr id="13" name="Прямоугольник 12"/>
          <p:cNvSpPr/>
          <p:nvPr/>
        </p:nvSpPr>
        <p:spPr>
          <a:xfrm>
            <a:off x="191986" y="2605687"/>
            <a:ext cx="8777202" cy="4016484"/>
          </a:xfrm>
          <a:prstGeom prst="rect">
            <a:avLst/>
          </a:prstGeom>
        </p:spPr>
        <p:txBody>
          <a:bodyPr wrap="square">
            <a:spAutoFit/>
          </a:bodyPr>
          <a:lstStyle/>
          <a:p>
            <a:pPr algn="just"/>
            <a:endParaRPr lang="ru-RU" sz="1500" b="1" dirty="0">
              <a:solidFill>
                <a:srgbClr val="002060"/>
              </a:solidFill>
              <a:latin typeface="Times New Roman" panose="02020603050405020304" pitchFamily="18" charset="0"/>
              <a:cs typeface="Times New Roman" panose="02020603050405020304" pitchFamily="18" charset="0"/>
            </a:endParaRPr>
          </a:p>
          <a:p>
            <a:pPr algn="just"/>
            <a:r>
              <a:rPr lang="ru-RU" sz="1500" b="1" dirty="0">
                <a:solidFill>
                  <a:srgbClr val="002060"/>
                </a:solidFill>
                <a:latin typeface="Times New Roman" panose="02020603050405020304" pitchFamily="18" charset="0"/>
                <a:cs typeface="Times New Roman" panose="02020603050405020304" pitchFamily="18" charset="0"/>
              </a:rPr>
              <a:t>1. Полномочий получателя средств федерального бюджета по перечислению межбюджетных трансфертов</a:t>
            </a:r>
            <a:r>
              <a:rPr lang="ru-RU" sz="1500" dirty="0">
                <a:latin typeface="Times New Roman" panose="02020603050405020304" pitchFamily="18" charset="0"/>
                <a:cs typeface="Times New Roman" panose="02020603050405020304" pitchFamily="18" charset="0"/>
              </a:rPr>
              <a:t>, предоставляемых из федерального бюджета бюджету субъекта Российской Федерации в форме субсидий, субвенций и иных межбюджетных трансфертов, имеющих целевое назначение (далее – целевые средства федерального бюджета), в пределах суммы, необходимой для оплаты денежных обязательств по расходам получателей средств бюджета субъекта Российской Федерации, в целях финансового обеспечения (</a:t>
            </a:r>
            <a:r>
              <a:rPr lang="ru-RU" sz="1500" dirty="0" err="1">
                <a:latin typeface="Times New Roman" panose="02020603050405020304" pitchFamily="18" charset="0"/>
                <a:cs typeface="Times New Roman" panose="02020603050405020304" pitchFamily="18" charset="0"/>
              </a:rPr>
              <a:t>софинансирования</a:t>
            </a:r>
            <a:r>
              <a:rPr lang="ru-RU" sz="1500" dirty="0">
                <a:latin typeface="Times New Roman" panose="02020603050405020304" pitchFamily="18" charset="0"/>
                <a:cs typeface="Times New Roman" panose="02020603050405020304" pitchFamily="18" charset="0"/>
              </a:rPr>
              <a:t>) которых предоставляются целевые средства федерального бюджета;</a:t>
            </a:r>
          </a:p>
          <a:p>
            <a:pPr algn="just"/>
            <a:endParaRPr lang="ru-RU" sz="1500" dirty="0">
              <a:latin typeface="Times New Roman" panose="02020603050405020304" pitchFamily="18" charset="0"/>
              <a:cs typeface="Times New Roman" panose="02020603050405020304" pitchFamily="18" charset="0"/>
            </a:endParaRPr>
          </a:p>
          <a:p>
            <a:pPr algn="just"/>
            <a:r>
              <a:rPr lang="ru-RU" sz="1500" b="1" dirty="0">
                <a:solidFill>
                  <a:srgbClr val="002060"/>
                </a:solidFill>
                <a:latin typeface="Times New Roman" panose="02020603050405020304" pitchFamily="18" charset="0"/>
                <a:cs typeface="Times New Roman" panose="02020603050405020304" pitchFamily="18" charset="0"/>
              </a:rPr>
              <a:t>2. Полномочий получателя средств бюджета субъекта Российской Федерации по перечислению межбюджетных трансфертов</a:t>
            </a:r>
            <a:r>
              <a:rPr lang="ru-RU" sz="1500" dirty="0">
                <a:latin typeface="Times New Roman" panose="02020603050405020304" pitchFamily="18" charset="0"/>
                <a:cs typeface="Times New Roman" panose="02020603050405020304" pitchFamily="18" charset="0"/>
              </a:rPr>
              <a:t>, предоставляемых из бюджета субъекта Российской Федерации местному бюджету в форме субсидий, субвенций и иных межбюджетных трансфертов, имеющих целевое назначение (далее - целевые средства регионального бюджета), в пределах суммы, необходимой для оплаты денежных обязательств по расходам получателей средств местного бюджета, в целях финансового обеспечения (</a:t>
            </a:r>
            <a:r>
              <a:rPr lang="ru-RU" sz="1500" dirty="0" err="1">
                <a:latin typeface="Times New Roman" panose="02020603050405020304" pitchFamily="18" charset="0"/>
                <a:cs typeface="Times New Roman" panose="02020603050405020304" pitchFamily="18" charset="0"/>
              </a:rPr>
              <a:t>софинансирования</a:t>
            </a:r>
            <a:r>
              <a:rPr lang="ru-RU" sz="1500" dirty="0">
                <a:latin typeface="Times New Roman" panose="02020603050405020304" pitchFamily="18" charset="0"/>
                <a:cs typeface="Times New Roman" panose="02020603050405020304" pitchFamily="18" charset="0"/>
              </a:rPr>
              <a:t>) которых предоставляются целевые средства регионального бюджета, в соответствии с законом субъекта Российской Федерации о бюджете субъекта Российской Федерации.</a:t>
            </a:r>
          </a:p>
        </p:txBody>
      </p:sp>
      <p:sp>
        <p:nvSpPr>
          <p:cNvPr id="14" name="Прямоугольник 13"/>
          <p:cNvSpPr/>
          <p:nvPr/>
        </p:nvSpPr>
        <p:spPr>
          <a:xfrm>
            <a:off x="0" y="1566779"/>
            <a:ext cx="9144000" cy="1015663"/>
          </a:xfrm>
          <a:prstGeom prst="rect">
            <a:avLst/>
          </a:prstGeom>
        </p:spPr>
        <p:txBody>
          <a:bodyPr wrap="square">
            <a:spAutoFit/>
          </a:bodyPr>
          <a:lstStyle/>
          <a:p>
            <a:pPr algn="ctr"/>
            <a:r>
              <a:rPr lang="ru-RU" sz="2000" b="1" dirty="0">
                <a:solidFill>
                  <a:srgbClr val="006600"/>
                </a:solidFill>
                <a:latin typeface="Times New Roman" panose="02020603050405020304" pitchFamily="18" charset="0"/>
                <a:cs typeface="Times New Roman" panose="02020603050405020304" pitchFamily="18" charset="0"/>
              </a:rPr>
              <a:t>Устанавливает правила осуществления территориальными органами Федерального казначейства следующих полномочий получателя средств соответствующего бюджета:</a:t>
            </a:r>
          </a:p>
        </p:txBody>
      </p:sp>
    </p:spTree>
  </p:cSld>
  <p:clrMapOvr>
    <a:masterClrMapping/>
  </p:clrMapOvr>
</p:sld>
</file>

<file path=ppt/theme/theme1.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1893</TotalTime>
  <Words>2002</Words>
  <Application>Microsoft Office PowerPoint</Application>
  <PresentationFormat>Экран (4:3)</PresentationFormat>
  <Paragraphs>286</Paragraphs>
  <Slides>17</Slides>
  <Notes>1</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17</vt:i4>
      </vt:variant>
    </vt:vector>
  </HeadingPairs>
  <TitlesOfParts>
    <vt:vector size="24" baseType="lpstr">
      <vt:lpstr>ＭＳ Ｐゴシック</vt:lpstr>
      <vt:lpstr>Arial</vt:lpstr>
      <vt:lpstr>Calibri</vt:lpstr>
      <vt:lpstr>Calibri Light</vt:lpstr>
      <vt:lpstr>Times New Roman</vt:lpstr>
      <vt:lpstr>Verdana</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Александр Великов</dc:creator>
  <cp:lastModifiedBy>Олешко Юлия Владимировна</cp:lastModifiedBy>
  <cp:revision>51</cp:revision>
  <cp:lastPrinted>2018-02-19T15:25:12Z</cp:lastPrinted>
  <dcterms:created xsi:type="dcterms:W3CDTF">2018-02-16T07:06:43Z</dcterms:created>
  <dcterms:modified xsi:type="dcterms:W3CDTF">2018-02-21T15:27:40Z</dcterms:modified>
</cp:coreProperties>
</file>